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357" r:id="rId2"/>
    <p:sldId id="358" r:id="rId3"/>
    <p:sldId id="359" r:id="rId4"/>
    <p:sldId id="376" r:id="rId5"/>
    <p:sldId id="377" r:id="rId6"/>
    <p:sldId id="378" r:id="rId7"/>
    <p:sldId id="379" r:id="rId8"/>
    <p:sldId id="380" r:id="rId9"/>
    <p:sldId id="307" r:id="rId10"/>
    <p:sldId id="381" r:id="rId11"/>
    <p:sldId id="382" r:id="rId12"/>
    <p:sldId id="383" r:id="rId13"/>
    <p:sldId id="384" r:id="rId14"/>
    <p:sldId id="385" r:id="rId15"/>
    <p:sldId id="386" r:id="rId16"/>
    <p:sldId id="330" r:id="rId17"/>
    <p:sldId id="332" r:id="rId18"/>
    <p:sldId id="259" r:id="rId19"/>
    <p:sldId id="365" r:id="rId20"/>
    <p:sldId id="366" r:id="rId21"/>
    <p:sldId id="367" r:id="rId22"/>
    <p:sldId id="305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60" r:id="rId32"/>
    <p:sldId id="347" r:id="rId33"/>
    <p:sldId id="402" r:id="rId34"/>
    <p:sldId id="342" r:id="rId35"/>
    <p:sldId id="334" r:id="rId36"/>
    <p:sldId id="335" r:id="rId37"/>
    <p:sldId id="340" r:id="rId38"/>
    <p:sldId id="352" r:id="rId39"/>
    <p:sldId id="353" r:id="rId40"/>
    <p:sldId id="337" r:id="rId41"/>
    <p:sldId id="339" r:id="rId42"/>
    <p:sldId id="341" r:id="rId43"/>
    <p:sldId id="343" r:id="rId44"/>
    <p:sldId id="354" r:id="rId45"/>
    <p:sldId id="387" r:id="rId46"/>
    <p:sldId id="388" r:id="rId47"/>
    <p:sldId id="389" r:id="rId48"/>
    <p:sldId id="390" r:id="rId49"/>
    <p:sldId id="391" r:id="rId50"/>
    <p:sldId id="392" r:id="rId51"/>
    <p:sldId id="393" r:id="rId52"/>
    <p:sldId id="394" r:id="rId53"/>
    <p:sldId id="395" r:id="rId54"/>
    <p:sldId id="396" r:id="rId55"/>
    <p:sldId id="397" r:id="rId56"/>
    <p:sldId id="398" r:id="rId57"/>
    <p:sldId id="399" r:id="rId58"/>
    <p:sldId id="400" r:id="rId59"/>
    <p:sldId id="401" r:id="rId60"/>
    <p:sldId id="33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7F4"/>
    <a:srgbClr val="FF7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66" autoAdjust="0"/>
    <p:restoredTop sz="94660"/>
  </p:normalViewPr>
  <p:slideViewPr>
    <p:cSldViewPr snapToGrid="0">
      <p:cViewPr varScale="1">
        <p:scale>
          <a:sx n="62" d="100"/>
          <a:sy n="62" d="100"/>
        </p:scale>
        <p:origin x="101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55409-DF9D-40CF-881C-913BAD6FA64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70846-D7CB-4BC7-ABC2-28E66EBBD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10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6878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5295E-8374-5045-B769-CBAB68626874}" type="slidenum">
              <a:rPr lang="en-VN" smtClean="0"/>
              <a:t>26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0227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27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17508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30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43214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C0C50-A387-4DA1-A90F-060DCC23DCF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09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14BC5-2CCF-8DCE-D850-498B1F339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277E00-3D7E-8477-326D-91447CE8EF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C98EC0-0F1D-BAB2-1C63-514940AD0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75F50-84BE-3759-D4DA-BCD615582F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C0C50-A387-4DA1-A90F-060DCC23DCF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99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97312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10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41015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5295E-8374-5045-B769-CBAB68626874}" type="slidenum">
              <a:rPr lang="en-VN" smtClean="0"/>
              <a:t>11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95272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12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17508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14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43214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19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97312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24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41015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5295E-8374-5045-B769-CBAB68626874}" type="slidenum">
              <a:rPr lang="en-VN" smtClean="0"/>
              <a:t>25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95272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11C13-AD47-C4F7-C1BD-D2A79592E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16F7F-F086-0640-BE27-D07272FFF9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BECB7-6BCB-055D-CD14-0405501A7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8342-FF9F-4ECB-A32C-AF7B261381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6214E-AF5E-FE80-D045-031B6DD75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22EF2-4AFD-8C19-F86E-1A74FB26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65A25-2B17-4A0B-BFF6-C6C1567C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90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CD10A-10CB-5A1C-2445-20CD1CAC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5BEC79-A57A-79DF-70D3-3A8907F408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25FC0-78E9-120E-67D7-A0E03D536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8342-FF9F-4ECB-A32C-AF7B261381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AA5AF-A2E7-8668-E24E-65CCF3C99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35347-CFB4-FCD2-F800-3BE191B57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65A25-2B17-4A0B-BFF6-C6C1567C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21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21E0AC-6B0A-7C47-6EEC-FE2439DAA5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345458-A741-E124-D0FC-BDFA18ABB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D0D1A-43A4-9025-E5B3-2208DF97B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8342-FF9F-4ECB-A32C-AF7B261381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B773D-DD9B-4C7B-6E95-1283BF279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375E0-C5C6-BB31-FF75-9EBF5A771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65A25-2B17-4A0B-BFF6-C6C1567C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54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5BC31-934E-597C-54D6-58D33AB16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1EBD-21D3-23E4-1696-BB5F37880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D83E9-822E-CCED-414B-5FAB77F3D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8342-FF9F-4ECB-A32C-AF7B261381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C0D61-5F68-9226-C17C-636455C8A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EA1D4-4B53-42A4-6A50-460EA5267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65A25-2B17-4A0B-BFF6-C6C1567C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8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134F-052F-93BE-FEA1-DE1162B10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C66AA-BBB8-9A7A-6BB0-E553F650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E0453-E222-3D62-2E79-98FA90E7F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8342-FF9F-4ECB-A32C-AF7B261381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6D759-3DA4-2758-7FB5-7BEA58DF2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F9D0C-6053-EB6E-8449-F278DFCF0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65A25-2B17-4A0B-BFF6-C6C1567C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86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1E21-2DB0-A2FA-0B9D-840880830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91563-D1EE-AC6B-847B-75555586E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00362-F9C0-6D04-C0A0-0AEE909F8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A99D0-F62C-3E49-9783-9857C4918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8342-FF9F-4ECB-A32C-AF7B261381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69DC2-92D0-2765-C907-11B1AB4C8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F1341-AE2B-0F49-D22A-90AA2A0A4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65A25-2B17-4A0B-BFF6-C6C1567C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94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CC574-20AC-E86D-66DA-DE22443B8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7932B-D332-37E5-7953-AF0BF68FC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17D624-168D-8B79-681D-8C3EB61D1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0CB1FF-1D54-FE2D-F9DF-C02F0E61B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6DFAF8-7F8C-225D-E894-56FA5B675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5B38B8-2BB3-C95D-B1B2-30C81332D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8342-FF9F-4ECB-A32C-AF7B261381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3E4A-BBB9-0AC1-5DB6-0FF8F4ED6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78178F-7470-0E25-3E21-D2DABFD34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65A25-2B17-4A0B-BFF6-C6C1567C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05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86A7F-B570-6022-5998-D11433BD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C40DCD-1C5B-02CB-59AE-F7279AC5C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8342-FF9F-4ECB-A32C-AF7B261381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26E63-2B61-4520-DF5F-67711FC2E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C791FD-3339-EAAA-7733-D81D28AF4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65A25-2B17-4A0B-BFF6-C6C1567C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75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B8A6D-4E6F-A931-46D9-70FBC2D26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8342-FF9F-4ECB-A32C-AF7B261381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8D6D2E-B659-CB07-6752-077CC2F2D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F296F-86B7-DBC5-330D-B8B2A0366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65A25-2B17-4A0B-BFF6-C6C1567C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69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02919-117C-0CCE-0154-4F7F615BC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D41ED-7DA5-ACBF-5A5E-AF593D554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3DE64A-8D4A-9360-B817-D741E8299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D3EA6-2717-A6EC-E432-9165EE909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8342-FF9F-4ECB-A32C-AF7B261381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FF946-AE46-ECCC-7BF6-8D597DA31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060D0-1BBD-081A-6D62-2D207E11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65A25-2B17-4A0B-BFF6-C6C1567C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61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A9766-1933-D0EA-7C96-A62046BE6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2C201C-8A3C-C3A3-9893-212C6FF96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D24FE-75EE-1346-5297-6350136B4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4F79C8-8BD0-A93C-F26F-832ABDA8B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8342-FF9F-4ECB-A32C-AF7B261381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6431FA-7963-CCCA-52FA-3091FF264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82355-A308-9828-25FC-96564A8B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65A25-2B17-4A0B-BFF6-C6C1567C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71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1DA25A-AB1F-967F-624D-18C5DEFF9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77B86-C622-BCDD-87EC-96E444BF0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DE2F6-1480-744E-CE55-D15FF73EC2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88342-FF9F-4ECB-A32C-AF7B2613817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FB42A-7024-F312-8BB0-45AE06BC6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6E582-5B0D-218F-E243-1BB2DCA20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65A25-2B17-4A0B-BFF6-C6C1567C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97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notesSlide" Target="../notesSlides/notesSlide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notesSlide" Target="../notesSlides/notesSlide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mp3"/><Relationship Id="rId1" Type="http://schemas.microsoft.com/office/2007/relationships/media" Target="../media/media27.mp3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8.mp3"/><Relationship Id="rId1" Type="http://schemas.microsoft.com/office/2007/relationships/media" Target="../media/media28.mp3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9.mp3"/><Relationship Id="rId1" Type="http://schemas.microsoft.com/office/2007/relationships/media" Target="../media/media29.mp3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sz="1200"/>
          </a:p>
        </p:txBody>
      </p:sp>
      <p:sp>
        <p:nvSpPr>
          <p:cNvPr id="3" name="Freeform 3"/>
          <p:cNvSpPr/>
          <p:nvPr/>
        </p:nvSpPr>
        <p:spPr>
          <a:xfrm>
            <a:off x="-2082800" y="0"/>
            <a:ext cx="14274800" cy="6858000"/>
          </a:xfrm>
          <a:custGeom>
            <a:avLst/>
            <a:gdLst/>
            <a:ahLst/>
            <a:cxnLst/>
            <a:rect l="l" t="t" r="r" b="b"/>
            <a:pathLst>
              <a:path w="15931706" h="11269345">
                <a:moveTo>
                  <a:pt x="0" y="0"/>
                </a:moveTo>
                <a:lnTo>
                  <a:pt x="15931706" y="0"/>
                </a:lnTo>
                <a:lnTo>
                  <a:pt x="15931706" y="11269345"/>
                </a:lnTo>
                <a:lnTo>
                  <a:pt x="0" y="11269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9706" r="-10850" b="-27005"/>
            </a:stretch>
          </a:blipFill>
        </p:spPr>
        <p:txBody>
          <a:bodyPr/>
          <a:lstStyle/>
          <a:p>
            <a:endParaRPr lang="en-VN" sz="1200"/>
          </a:p>
        </p:txBody>
      </p:sp>
      <p:grpSp>
        <p:nvGrpSpPr>
          <p:cNvPr id="4" name="Group 4"/>
          <p:cNvGrpSpPr/>
          <p:nvPr/>
        </p:nvGrpSpPr>
        <p:grpSpPr>
          <a:xfrm>
            <a:off x="8737600" y="4504509"/>
            <a:ext cx="3454400" cy="618329"/>
            <a:chOff x="0" y="0"/>
            <a:chExt cx="1597353" cy="6652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97353" cy="665221"/>
            </a:xfrm>
            <a:custGeom>
              <a:avLst/>
              <a:gdLst/>
              <a:ahLst/>
              <a:cxnLst/>
              <a:rect l="l" t="t" r="r" b="b"/>
              <a:pathLst>
                <a:path w="1597353" h="665221">
                  <a:moveTo>
                    <a:pt x="0" y="0"/>
                  </a:moveTo>
                  <a:lnTo>
                    <a:pt x="1597353" y="0"/>
                  </a:lnTo>
                  <a:lnTo>
                    <a:pt x="1597353" y="665221"/>
                  </a:lnTo>
                  <a:lnTo>
                    <a:pt x="0" y="665221"/>
                  </a:lnTo>
                  <a:close/>
                </a:path>
              </a:pathLst>
            </a:custGeom>
            <a:solidFill>
              <a:srgbClr val="FF6F00"/>
            </a:soli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597353" cy="67474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27"/>
                </a:lnSpc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" y="4513236"/>
            <a:ext cx="1154869" cy="609600"/>
            <a:chOff x="0" y="0"/>
            <a:chExt cx="1820946" cy="6652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20946" cy="665221"/>
            </a:xfrm>
            <a:custGeom>
              <a:avLst/>
              <a:gdLst/>
              <a:ahLst/>
              <a:cxnLst/>
              <a:rect l="l" t="t" r="r" b="b"/>
              <a:pathLst>
                <a:path w="1820946" h="665221">
                  <a:moveTo>
                    <a:pt x="0" y="0"/>
                  </a:moveTo>
                  <a:lnTo>
                    <a:pt x="1820946" y="0"/>
                  </a:lnTo>
                  <a:lnTo>
                    <a:pt x="1820946" y="665221"/>
                  </a:lnTo>
                  <a:lnTo>
                    <a:pt x="0" y="665221"/>
                  </a:lnTo>
                  <a:close/>
                </a:path>
              </a:pathLst>
            </a:custGeom>
            <a:solidFill>
              <a:srgbClr val="FF6F00"/>
            </a:soli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820946" cy="67474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27"/>
                </a:lnSpc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79687" y="4036527"/>
            <a:ext cx="8319980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66"/>
              </a:lnSpc>
            </a:pPr>
            <a:r>
              <a:rPr lang="en-US" sz="6668" b="1" dirty="0">
                <a:solidFill>
                  <a:srgbClr val="FFFFFF"/>
                </a:solidFill>
                <a:latin typeface="SVN-Gilroy Heavy" pitchFamily="2" charset="77"/>
              </a:rPr>
              <a:t>BEGINNER’S TOEIC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4979" y="4818036"/>
            <a:ext cx="7910513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66"/>
              </a:lnSpc>
            </a:pPr>
            <a:r>
              <a:rPr lang="en-US" sz="6666">
                <a:solidFill>
                  <a:srgbClr val="FFFFFF"/>
                </a:solidFill>
                <a:latin typeface="SVN-Gilroy Medium" pitchFamily="2" charset="77"/>
              </a:rPr>
              <a:t>LESSON </a:t>
            </a:r>
            <a:r>
              <a:rPr lang="en-US" sz="6666" dirty="0">
                <a:solidFill>
                  <a:srgbClr val="FFFFFF"/>
                </a:solidFill>
                <a:latin typeface="SVN-Gilroy Medium" pitchFamily="2" charset="77"/>
              </a:rPr>
              <a:t>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4202" y="3639556"/>
            <a:ext cx="5004999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27"/>
              </a:lnSpc>
              <a:spcBef>
                <a:spcPct val="0"/>
              </a:spcBef>
            </a:pPr>
            <a:r>
              <a:rPr lang="en-US" sz="1467" spc="469" dirty="0">
                <a:solidFill>
                  <a:schemeClr val="bg1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  <p:pic>
        <p:nvPicPr>
          <p:cNvPr id="16" name="Picture 15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58A058C4-E4A3-E820-C098-86A5436ECE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0" y="-127000"/>
            <a:ext cx="1809620" cy="127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15144"/>
      </p:ext>
    </p:extLst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18374" y="2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sz="1200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8B9A3D5A-D812-E641-A6B3-DDA86FC075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sz="1200" dirty="0"/>
          </a:p>
        </p:txBody>
      </p:sp>
      <p:grpSp>
        <p:nvGrpSpPr>
          <p:cNvPr id="2" name="Group 2"/>
          <p:cNvGrpSpPr/>
          <p:nvPr/>
        </p:nvGrpSpPr>
        <p:grpSpPr>
          <a:xfrm>
            <a:off x="3521337" y="3169628"/>
            <a:ext cx="1320292" cy="1052917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105866" y="3085082"/>
            <a:ext cx="4589779" cy="1175517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700490" y="1892878"/>
            <a:ext cx="8754274" cy="49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6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3657453" y="3262198"/>
            <a:ext cx="1101991" cy="885854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5028836" y="3211175"/>
            <a:ext cx="3620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5400" b="1" dirty="0">
                <a:solidFill>
                  <a:schemeClr val="bg1"/>
                </a:solidFill>
                <a:latin typeface="SVN-Gilroy XBold" pitchFamily="2" charset="77"/>
              </a:rPr>
              <a:t>Lý thuyết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3920695" y="3195082"/>
            <a:ext cx="6078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6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2</a:t>
            </a: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60" y="-228600"/>
            <a:ext cx="1697567" cy="119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1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6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2">
            <a:extLst>
              <a:ext uri="{FF2B5EF4-FFF2-40B4-BE49-F238E27FC236}">
                <a16:creationId xmlns:a16="http://schemas.microsoft.com/office/drawing/2014/main" id="{E3CBCC12-12D8-9CA3-D885-330AA8857B55}"/>
              </a:ext>
            </a:extLst>
          </p:cNvPr>
          <p:cNvSpPr/>
          <p:nvPr/>
        </p:nvSpPr>
        <p:spPr>
          <a:xfrm>
            <a:off x="1" y="1"/>
            <a:ext cx="12191999" cy="690652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sz="2800" dirty="0"/>
          </a:p>
        </p:txBody>
      </p:sp>
      <p:pic>
        <p:nvPicPr>
          <p:cNvPr id="37" name="Picture 36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1C4867B7-D758-EF60-FE16-B3C95292BD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60" y="-228600"/>
            <a:ext cx="1697567" cy="119434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7336CF5-E427-4E47-291A-836054320D88}"/>
              </a:ext>
            </a:extLst>
          </p:cNvPr>
          <p:cNvSpPr txBox="1"/>
          <p:nvPr/>
        </p:nvSpPr>
        <p:spPr>
          <a:xfrm>
            <a:off x="6351756" y="3754053"/>
            <a:ext cx="3876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4000" b="1" dirty="0">
                <a:solidFill>
                  <a:schemeClr val="bg1"/>
                </a:solidFill>
                <a:latin typeface="SVN-Gilroy XBold" pitchFamily="2" charset="77"/>
              </a:rPr>
              <a:t>Động từ đi kèm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53B77E9-BE66-8032-E675-0F34444CF2E2}"/>
              </a:ext>
            </a:extLst>
          </p:cNvPr>
          <p:cNvSpPr/>
          <p:nvPr/>
        </p:nvSpPr>
        <p:spPr>
          <a:xfrm>
            <a:off x="3752906" y="843653"/>
            <a:ext cx="4862457" cy="1415772"/>
          </a:xfrm>
          <a:prstGeom prst="roundRect">
            <a:avLst/>
          </a:prstGeom>
          <a:noFill/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4000" b="1" dirty="0">
              <a:latin typeface="SVN-Gilroy SemiBold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F97D4-A692-07E3-3290-AF82EA2BC0F8}"/>
              </a:ext>
            </a:extLst>
          </p:cNvPr>
          <p:cNvSpPr txBox="1"/>
          <p:nvPr/>
        </p:nvSpPr>
        <p:spPr>
          <a:xfrm>
            <a:off x="4048739" y="843653"/>
            <a:ext cx="44142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4400" b="1" dirty="0">
                <a:solidFill>
                  <a:srgbClr val="0037F4"/>
                </a:solidFill>
                <a:latin typeface="SVN-Gilroy XBold" pitchFamily="2" charset="77"/>
              </a:rPr>
              <a:t>S + V + O, đuôi?</a:t>
            </a:r>
          </a:p>
          <a:p>
            <a:r>
              <a:rPr lang="en-VN" sz="4400" b="1" dirty="0">
                <a:solidFill>
                  <a:srgbClr val="0037F4"/>
                </a:solidFill>
                <a:latin typeface="SVN-Gilroy XBold" pitchFamily="2" charset="77"/>
              </a:rPr>
              <a:t>S + V + O, right?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394600-E627-1F27-1A4E-9BF548628B1A}"/>
              </a:ext>
            </a:extLst>
          </p:cNvPr>
          <p:cNvSpPr/>
          <p:nvPr/>
        </p:nvSpPr>
        <p:spPr>
          <a:xfrm>
            <a:off x="1787573" y="3172648"/>
            <a:ext cx="3360145" cy="1394940"/>
          </a:xfrm>
          <a:prstGeom prst="round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SVN-Gilroy" panose="00000500000000000000" pitchFamily="50" charset="0"/>
                <a:ea typeface="STHupo" panose="02010800040101010101" pitchFamily="2" charset="-122"/>
              </a:rPr>
              <a:t>Dựa vào N/V trong câu hỏi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C4B90A-29DB-67D3-1265-FA95A9EBD5A9}"/>
              </a:ext>
            </a:extLst>
          </p:cNvPr>
          <p:cNvSpPr/>
          <p:nvPr/>
        </p:nvSpPr>
        <p:spPr>
          <a:xfrm>
            <a:off x="6935290" y="3172648"/>
            <a:ext cx="3360145" cy="1394940"/>
          </a:xfrm>
          <a:prstGeom prst="round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SVN-Gilroy" panose="00000500000000000000" pitchFamily="50" charset="0"/>
                <a:ea typeface="STHupo" panose="02010800040101010101" pitchFamily="2" charset="-122"/>
              </a:rPr>
              <a:t>Yes/No + vế giải thích</a:t>
            </a:r>
          </a:p>
        </p:txBody>
      </p:sp>
    </p:spTree>
    <p:extLst>
      <p:ext uri="{BB962C8B-B14F-4D97-AF65-F5344CB8AC3E}">
        <p14:creationId xmlns:p14="http://schemas.microsoft.com/office/powerpoint/2010/main" val="170787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18374" y="2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sz="1200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8B9A3D5A-D812-E641-A6B3-DDA86FC075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sz="1200" dirty="0"/>
          </a:p>
        </p:txBody>
      </p:sp>
      <p:grpSp>
        <p:nvGrpSpPr>
          <p:cNvPr id="2" name="Group 2"/>
          <p:cNvGrpSpPr/>
          <p:nvPr/>
        </p:nvGrpSpPr>
        <p:grpSpPr>
          <a:xfrm>
            <a:off x="3567057" y="3184868"/>
            <a:ext cx="1320292" cy="1052917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151586" y="3100322"/>
            <a:ext cx="4589779" cy="1175517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721786" y="2007178"/>
            <a:ext cx="8754274" cy="49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6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3703173" y="3277438"/>
            <a:ext cx="1101991" cy="885854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5234261" y="3185706"/>
            <a:ext cx="3620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5400" b="1" dirty="0">
                <a:solidFill>
                  <a:schemeClr val="bg1"/>
                </a:solidFill>
                <a:latin typeface="SVN-Gilroy XBold" pitchFamily="2" charset="77"/>
              </a:rPr>
              <a:t>Từ vựng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3966415" y="3210322"/>
            <a:ext cx="6078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6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3</a:t>
            </a: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60" y="-228600"/>
            <a:ext cx="1697567" cy="119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5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5DA6E2F-ABBC-474E-A1F5-35911775A739}"/>
              </a:ext>
            </a:extLst>
          </p:cNvPr>
          <p:cNvSpPr/>
          <p:nvPr/>
        </p:nvSpPr>
        <p:spPr>
          <a:xfrm>
            <a:off x="-18374" y="2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VN" sz="1200" dirty="0"/>
          </a:p>
        </p:txBody>
      </p:sp>
      <p:pic>
        <p:nvPicPr>
          <p:cNvPr id="7" name="Picture 6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F12147D-6A0D-DDAE-BC5E-E3742F364B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60" y="-228600"/>
            <a:ext cx="1697567" cy="1194348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BF5FCD4-1E09-75FB-8732-30F2D89F8888}"/>
              </a:ext>
            </a:extLst>
          </p:cNvPr>
          <p:cNvGraphicFramePr>
            <a:graphicFrameLocks noGrp="1"/>
          </p:cNvGraphicFramePr>
          <p:nvPr/>
        </p:nvGraphicFramePr>
        <p:xfrm>
          <a:off x="423512" y="904774"/>
          <a:ext cx="11492565" cy="577323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492565">
                  <a:extLst>
                    <a:ext uri="{9D8B030D-6E8A-4147-A177-3AD203B41FA5}">
                      <a16:colId xmlns:a16="http://schemas.microsoft.com/office/drawing/2014/main" val="734931601"/>
                    </a:ext>
                  </a:extLst>
                </a:gridCol>
              </a:tblGrid>
              <a:tr h="5133129">
                <a:tc>
                  <a:txBody>
                    <a:bodyPr/>
                    <a:lstStyle/>
                    <a:p>
                      <a:pPr marL="457200" indent="-457200" algn="just" rtl="0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The bank opens at 9, doesn’t it? – I’m sure it does.</a:t>
                      </a:r>
                    </a:p>
                    <a:p>
                      <a:pPr marL="457200" indent="-457200" algn="just" rtl="0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Tim is leading the training, right? – Yes, that’s what I heard.</a:t>
                      </a:r>
                    </a:p>
                    <a:p>
                      <a:pPr marL="457200" indent="-457200" algn="just" rtl="0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I can leave my bag here, can’t I? – Of course you can.</a:t>
                      </a:r>
                    </a:p>
                    <a:p>
                      <a:pPr marL="457200" indent="-457200" algn="just" rtl="0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You finished the report, didn’t you? – No, I’ll do it tonight.</a:t>
                      </a:r>
                    </a:p>
                    <a:p>
                      <a:pPr marL="457200" indent="-457200" algn="just" rtl="0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You’ve sent the invoice, haven’t you? – No, not yet. / No, John did.</a:t>
                      </a:r>
                    </a:p>
                    <a:p>
                      <a:pPr marL="457200" indent="-457200" algn="just" rtl="0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Ms. Shin is in the office, isn’t she? – No, she’s on vacation</a:t>
                      </a:r>
                    </a:p>
                    <a:p>
                      <a:pPr marL="457200" indent="-457200" algn="just" rtl="0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This is the last interview, isn’t it? – No, there’s one more.</a:t>
                      </a:r>
                    </a:p>
                    <a:p>
                      <a:pPr marL="457200" indent="-457200" algn="just" rtl="0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There are folders in the supply room, right? – No, I used the last one.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71477"/>
                  </a:ext>
                </a:extLst>
              </a:tr>
            </a:tbl>
          </a:graphicData>
        </a:graphic>
      </p:graphicFrame>
      <p:sp>
        <p:nvSpPr>
          <p:cNvPr id="18" name="TextBox 10">
            <a:extLst>
              <a:ext uri="{FF2B5EF4-FFF2-40B4-BE49-F238E27FC236}">
                <a16:creationId xmlns:a16="http://schemas.microsoft.com/office/drawing/2014/main" id="{41A6EA6D-1F05-5AE8-7884-88F592AE861E}"/>
              </a:ext>
            </a:extLst>
          </p:cNvPr>
          <p:cNvSpPr txBox="1"/>
          <p:nvPr/>
        </p:nvSpPr>
        <p:spPr>
          <a:xfrm>
            <a:off x="1448103" y="143877"/>
            <a:ext cx="9489115" cy="64383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b="1" dirty="0">
                <a:solidFill>
                  <a:srgbClr val="FE7809"/>
                </a:solidFill>
                <a:highlight>
                  <a:srgbClr val="FFFFFF"/>
                </a:highlight>
                <a:latin typeface="SVN-Gilroy XBold" pitchFamily="2" charset="77"/>
              </a:rPr>
              <a:t>TỪ VỰNG</a:t>
            </a:r>
            <a:endParaRPr lang="en-US" sz="3600" b="1" dirty="0">
              <a:solidFill>
                <a:srgbClr val="FE7809"/>
              </a:solidFill>
              <a:latin typeface="SVN-Gilroy X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757026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18374" y="2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sz="1200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8B9A3D5A-D812-E641-A6B3-DDA86FC075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sz="1200" dirty="0"/>
          </a:p>
        </p:txBody>
      </p:sp>
      <p:grpSp>
        <p:nvGrpSpPr>
          <p:cNvPr id="2" name="Group 2"/>
          <p:cNvGrpSpPr/>
          <p:nvPr/>
        </p:nvGrpSpPr>
        <p:grpSpPr>
          <a:xfrm>
            <a:off x="3567057" y="3308971"/>
            <a:ext cx="1320292" cy="1052917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151586" y="3224425"/>
            <a:ext cx="4589779" cy="1175517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721786" y="2083160"/>
            <a:ext cx="8754274" cy="49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6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3703173" y="3401542"/>
            <a:ext cx="1101991" cy="885854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4823538" y="3357462"/>
            <a:ext cx="3620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5400" b="1" dirty="0">
                <a:solidFill>
                  <a:schemeClr val="bg1"/>
                </a:solidFill>
                <a:latin typeface="SVN-Gilroy XBold" pitchFamily="2" charset="77"/>
              </a:rPr>
              <a:t>Thực hành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3966415" y="3334426"/>
            <a:ext cx="6078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6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4</a:t>
            </a: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60" y="-228600"/>
            <a:ext cx="1697567" cy="119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6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6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66826" y="-422413"/>
            <a:ext cx="2496410" cy="249641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26859" y="4991406"/>
            <a:ext cx="1567236" cy="156723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EFEFE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F946A33-AB23-9717-2A2A-15F5B95BC5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4224"/>
                    </a14:imgEffect>
                    <a14:imgEffect>
                      <a14:saturation sat="121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9672"/>
          </a:xfrm>
          <a:prstGeom prst="rect">
            <a:avLst/>
          </a:prstGeom>
        </p:spPr>
      </p:pic>
      <p:pic>
        <p:nvPicPr>
          <p:cNvPr id="8" name="Picture 7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A47A4248-69E1-A4B6-98B9-B6FD922D0F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0" y="-127000"/>
            <a:ext cx="1809620" cy="1273185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219C4E9-7873-9048-96D7-A88124C1852C}"/>
              </a:ext>
            </a:extLst>
          </p:cNvPr>
          <p:cNvSpPr txBox="1"/>
          <p:nvPr/>
        </p:nvSpPr>
        <p:spPr>
          <a:xfrm>
            <a:off x="1934293" y="1154857"/>
            <a:ext cx="8319980" cy="762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66"/>
              </a:lnSpc>
            </a:pPr>
            <a:r>
              <a:rPr lang="en-US" sz="4800" b="1" dirty="0">
                <a:solidFill>
                  <a:srgbClr val="FFFFFF"/>
                </a:solidFill>
                <a:latin typeface="SVN-Gilroy Heavy" pitchFamily="2" charset="77"/>
              </a:rPr>
              <a:t>BEGINNER’S TOEIC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CB34291-3D0C-02D7-759B-29451CCED080}"/>
              </a:ext>
            </a:extLst>
          </p:cNvPr>
          <p:cNvSpPr txBox="1"/>
          <p:nvPr/>
        </p:nvSpPr>
        <p:spPr>
          <a:xfrm>
            <a:off x="2343761" y="2484048"/>
            <a:ext cx="7910513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6"/>
              </a:lnSpc>
            </a:pPr>
            <a:r>
              <a:rPr lang="en-US" sz="6666" b="1">
                <a:solidFill>
                  <a:schemeClr val="bg1"/>
                </a:solidFill>
                <a:latin typeface="SVN-Gilroy XBold" pitchFamily="2" charset="77"/>
              </a:rPr>
              <a:t>LESSON </a:t>
            </a:r>
            <a:r>
              <a:rPr lang="en-US" sz="6666" b="1" dirty="0">
                <a:solidFill>
                  <a:schemeClr val="bg1"/>
                </a:solidFill>
                <a:latin typeface="SVN-Gilroy XBold" pitchFamily="2" charset="77"/>
              </a:rPr>
              <a:t>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E3D7C76-67F9-F75C-C2E5-B591A46125AC}"/>
              </a:ext>
            </a:extLst>
          </p:cNvPr>
          <p:cNvSpPr txBox="1"/>
          <p:nvPr/>
        </p:nvSpPr>
        <p:spPr>
          <a:xfrm>
            <a:off x="3512523" y="941002"/>
            <a:ext cx="5004999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7"/>
              </a:lnSpc>
              <a:spcBef>
                <a:spcPct val="0"/>
              </a:spcBef>
            </a:pPr>
            <a:r>
              <a:rPr lang="en-US" sz="1400" spc="469" dirty="0">
                <a:solidFill>
                  <a:schemeClr val="bg1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EFE6DE9C-00B4-AF84-D728-5DD9225582CA}"/>
              </a:ext>
            </a:extLst>
          </p:cNvPr>
          <p:cNvSpPr txBox="1"/>
          <p:nvPr/>
        </p:nvSpPr>
        <p:spPr>
          <a:xfrm>
            <a:off x="2464430" y="3748105"/>
            <a:ext cx="6512521" cy="717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466"/>
              </a:lnSpc>
            </a:pPr>
            <a:r>
              <a:rPr lang="vi-VN" sz="3200" b="1" dirty="0">
                <a:solidFill>
                  <a:schemeClr val="bg1"/>
                </a:solidFill>
                <a:latin typeface="SVN-Gilroy SemiBold" pitchFamily="2" charset="77"/>
              </a:rPr>
              <a:t>TAG QUESTION - TEST TACTIC</a:t>
            </a:r>
            <a:endParaRPr lang="en-US" sz="3200" b="1" dirty="0">
              <a:solidFill>
                <a:schemeClr val="bg1"/>
              </a:solidFill>
              <a:latin typeface="SVN-Gilroy SemiBold" pitchFamily="2" charset="77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750538-5522-50A1-2D15-B4FAF205CE86}"/>
              </a:ext>
            </a:extLst>
          </p:cNvPr>
          <p:cNvSpPr/>
          <p:nvPr/>
        </p:nvSpPr>
        <p:spPr>
          <a:xfrm>
            <a:off x="2896842" y="3529184"/>
            <a:ext cx="6445340" cy="131949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21" name="Graphic 20" descr="Signature outline">
            <a:extLst>
              <a:ext uri="{FF2B5EF4-FFF2-40B4-BE49-F238E27FC236}">
                <a16:creationId xmlns:a16="http://schemas.microsoft.com/office/drawing/2014/main" id="{32F9D501-CA01-AF43-0B09-F9288BB3A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3877" y="5147538"/>
            <a:ext cx="642289" cy="642289"/>
          </a:xfrm>
          <a:prstGeom prst="rect">
            <a:avLst/>
          </a:prstGeom>
        </p:spPr>
      </p:pic>
      <p:pic>
        <p:nvPicPr>
          <p:cNvPr id="23" name="Graphic 22" descr="Books with solid fill">
            <a:extLst>
              <a:ext uri="{FF2B5EF4-FFF2-40B4-BE49-F238E27FC236}">
                <a16:creationId xmlns:a16="http://schemas.microsoft.com/office/drawing/2014/main" id="{72B24753-FD3E-60F5-DF7C-9E7A31D73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7396" y="2516394"/>
            <a:ext cx="680966" cy="68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07912"/>
      </p:ext>
    </p:extLst>
  </p:cSld>
  <p:clrMapOvr>
    <a:masterClrMapping/>
  </p:clrMapOvr>
  <p:transition spd="slow">
    <p:split orient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762374" y="3014783"/>
            <a:ext cx="5104079" cy="664744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/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vi-VN" sz="2666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759096" y="3017047"/>
            <a:ext cx="5104079" cy="664743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964835" y="3095737"/>
            <a:ext cx="4901245" cy="58733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 dirty="0">
                <a:latin typeface="SVN-Gilroy" panose="00000500000000000000" pitchFamily="50" charset="0"/>
              </a:rPr>
              <a:t>A. Yes, many times</a:t>
            </a: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964835" y="3932189"/>
            <a:ext cx="5106983" cy="565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In the training manual</a:t>
            </a: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989017" y="4683527"/>
            <a:ext cx="4874159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No, the factory</a:t>
            </a: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759096" y="4608659"/>
            <a:ext cx="5104080" cy="664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759097" y="3821230"/>
            <a:ext cx="5104079" cy="664744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Do you know who will be taking over after Claudia retires? 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933" b="1">
                <a:solidFill>
                  <a:schemeClr val="tx1"/>
                </a:solidFill>
                <a:latin typeface="SVN-Gilroy" panose="00000500000000000000" pitchFamily="50" charset="0"/>
              </a:rPr>
              <a:t>You’ve operated this equipment before, haven’t you?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646543" y="179478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933" b="1" dirty="0">
                <a:solidFill>
                  <a:schemeClr val="tx1"/>
                </a:solidFill>
                <a:latin typeface="SVN-Gilroy" panose="00000500000000000000" pitchFamily="50" charset="0"/>
              </a:rPr>
              <a:t>You’ve </a:t>
            </a:r>
            <a:r>
              <a:rPr lang="en-US" sz="2933" b="1" dirty="0">
                <a:solidFill>
                  <a:srgbClr val="0037F4"/>
                </a:solidFill>
                <a:latin typeface="SVN-Gilroy" panose="00000500000000000000" pitchFamily="50" charset="0"/>
              </a:rPr>
              <a:t>operated </a:t>
            </a:r>
            <a:r>
              <a:rPr lang="en-US" sz="2933" b="1" dirty="0">
                <a:solidFill>
                  <a:schemeClr val="tx1"/>
                </a:solidFill>
                <a:latin typeface="SVN-Gilroy" panose="00000500000000000000" pitchFamily="50" charset="0"/>
              </a:rPr>
              <a:t>this</a:t>
            </a:r>
            <a:r>
              <a:rPr lang="en-US" sz="2933" b="1" dirty="0">
                <a:solidFill>
                  <a:srgbClr val="0037F4"/>
                </a:solidFill>
                <a:latin typeface="SVN-Gilroy" panose="00000500000000000000" pitchFamily="50" charset="0"/>
              </a:rPr>
              <a:t> equipment </a:t>
            </a:r>
            <a:r>
              <a:rPr lang="en-US" sz="2933" b="1" dirty="0">
                <a:solidFill>
                  <a:schemeClr val="tx1"/>
                </a:solidFill>
                <a:latin typeface="SVN-Gilroy" panose="00000500000000000000" pitchFamily="50" charset="0"/>
              </a:rPr>
              <a:t>before,</a:t>
            </a:r>
            <a:r>
              <a:rPr lang="en-US" sz="2933" b="1" dirty="0">
                <a:solidFill>
                  <a:srgbClr val="0037F4"/>
                </a:solidFill>
                <a:latin typeface="SVN-Gilroy" panose="00000500000000000000" pitchFamily="50" charset="0"/>
              </a:rPr>
              <a:t> haven’t you?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63268300">
            <a:hlinkClick r:id="" action="ppaction://media"/>
            <a:extLst>
              <a:ext uri="{FF2B5EF4-FFF2-40B4-BE49-F238E27FC236}">
                <a16:creationId xmlns:a16="http://schemas.microsoft.com/office/drawing/2014/main" id="{4A08075F-68F3-0D33-C20E-FF8779D3E7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10054" y="422371"/>
            <a:ext cx="635027" cy="63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5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64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759096" y="3005276"/>
            <a:ext cx="5179200" cy="664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/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vi-VN" sz="2666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756433" y="3002010"/>
            <a:ext cx="5178959" cy="664743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809794" y="3101242"/>
            <a:ext cx="5131165" cy="565511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 dirty="0">
                <a:latin typeface="SVN-Gilroy" panose="00000500000000000000" pitchFamily="50" charset="0"/>
              </a:rPr>
              <a:t>A. Yes, he worked really hard this year</a:t>
            </a: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929077" y="3966479"/>
            <a:ext cx="5106983" cy="565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No, I got it for my birthday</a:t>
            </a: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964835" y="4793393"/>
            <a:ext cx="4267565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I’ll pay him a visit soon</a:t>
            </a: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761759" y="4729104"/>
            <a:ext cx="5179200" cy="664744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756433" y="3867190"/>
            <a:ext cx="5178959" cy="664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933" b="1">
                <a:solidFill>
                  <a:schemeClr val="tx1"/>
                </a:solidFill>
                <a:latin typeface="SVN-Gilroy" panose="00000500000000000000" pitchFamily="50" charset="0"/>
              </a:rPr>
              <a:t>Mr. Chang will receive a raise, won’t he?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652893" y="1795897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933" b="1" dirty="0">
                <a:solidFill>
                  <a:schemeClr val="tx1"/>
                </a:solidFill>
                <a:latin typeface="SVN-Gilroy" panose="00000500000000000000" pitchFamily="50" charset="0"/>
              </a:rPr>
              <a:t>Mr. Chang will </a:t>
            </a:r>
            <a:r>
              <a:rPr lang="en-US" sz="2933" b="1" dirty="0">
                <a:solidFill>
                  <a:srgbClr val="0037F4"/>
                </a:solidFill>
                <a:latin typeface="SVN-Gilroy" panose="00000500000000000000" pitchFamily="50" charset="0"/>
              </a:rPr>
              <a:t>receive </a:t>
            </a:r>
            <a:r>
              <a:rPr lang="en-US" sz="2933" b="1" dirty="0">
                <a:solidFill>
                  <a:schemeClr val="tx1"/>
                </a:solidFill>
                <a:latin typeface="SVN-Gilroy" panose="00000500000000000000" pitchFamily="50" charset="0"/>
              </a:rPr>
              <a:t>a</a:t>
            </a:r>
            <a:r>
              <a:rPr lang="en-US" sz="2933" b="1" dirty="0">
                <a:solidFill>
                  <a:srgbClr val="0037F4"/>
                </a:solidFill>
                <a:latin typeface="SVN-Gilroy" panose="00000500000000000000" pitchFamily="50" charset="0"/>
              </a:rPr>
              <a:t> raise, won’t he?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0BDB14B5">
            <a:hlinkClick r:id="" action="ppaction://media"/>
            <a:extLst>
              <a:ext uri="{FF2B5EF4-FFF2-40B4-BE49-F238E27FC236}">
                <a16:creationId xmlns:a16="http://schemas.microsoft.com/office/drawing/2014/main" id="{F4A4401A-EB1C-437E-F8D4-1393295D75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38983" y="396385"/>
            <a:ext cx="557343" cy="55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0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83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49" name="Group 2">
            <a:extLst>
              <a:ext uri="{FF2B5EF4-FFF2-40B4-BE49-F238E27FC236}">
                <a16:creationId xmlns:a16="http://schemas.microsoft.com/office/drawing/2014/main" id="{38684639-73E9-B9F5-C875-A2CC42634700}"/>
              </a:ext>
            </a:extLst>
          </p:cNvPr>
          <p:cNvGrpSpPr>
            <a:grpSpLocks/>
          </p:cNvGrpSpPr>
          <p:nvPr/>
        </p:nvGrpSpPr>
        <p:grpSpPr bwMode="auto">
          <a:xfrm>
            <a:off x="658813" y="1171576"/>
            <a:ext cx="4545012" cy="4545013"/>
            <a:chOff x="0" y="0"/>
            <a:chExt cx="837653" cy="837653"/>
          </a:xfrm>
        </p:grpSpPr>
        <p:sp>
          <p:nvSpPr>
            <p:cNvPr id="53296" name="Freeform 3">
              <a:extLst>
                <a:ext uri="{FF2B5EF4-FFF2-40B4-BE49-F238E27FC236}">
                  <a16:creationId xmlns:a16="http://schemas.microsoft.com/office/drawing/2014/main" id="{23CE483E-DD1E-8FC1-B4EE-5A7D1C491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37653" cy="837653"/>
            </a:xfrm>
            <a:custGeom>
              <a:avLst/>
              <a:gdLst>
                <a:gd name="T0" fmla="*/ 418826 w 837653"/>
                <a:gd name="T1" fmla="*/ 0 h 837653"/>
                <a:gd name="T2" fmla="*/ 0 w 837653"/>
                <a:gd name="T3" fmla="*/ 418826 h 837653"/>
                <a:gd name="T4" fmla="*/ 418826 w 837653"/>
                <a:gd name="T5" fmla="*/ 837653 h 837653"/>
                <a:gd name="T6" fmla="*/ 837653 w 837653"/>
                <a:gd name="T7" fmla="*/ 418826 h 837653"/>
                <a:gd name="T8" fmla="*/ 418826 w 837653"/>
                <a:gd name="T9" fmla="*/ 0 h 837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7653" h="837653">
                  <a:moveTo>
                    <a:pt x="418826" y="0"/>
                  </a:moveTo>
                  <a:cubicBezTo>
                    <a:pt x="187515" y="0"/>
                    <a:pt x="0" y="187515"/>
                    <a:pt x="0" y="418826"/>
                  </a:cubicBezTo>
                  <a:cubicBezTo>
                    <a:pt x="0" y="650138"/>
                    <a:pt x="187515" y="837653"/>
                    <a:pt x="418826" y="837653"/>
                  </a:cubicBezTo>
                  <a:cubicBezTo>
                    <a:pt x="650138" y="837653"/>
                    <a:pt x="837653" y="650138"/>
                    <a:pt x="837653" y="418826"/>
                  </a:cubicBezTo>
                  <a:cubicBezTo>
                    <a:pt x="837653" y="187515"/>
                    <a:pt x="650138" y="0"/>
                    <a:pt x="41882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7504"/>
                </a:gs>
                <a:gs pos="100000">
                  <a:srgbClr val="E4D9D9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53297" name="TextBox 4">
              <a:extLst>
                <a:ext uri="{FF2B5EF4-FFF2-40B4-BE49-F238E27FC236}">
                  <a16:creationId xmlns:a16="http://schemas.microsoft.com/office/drawing/2014/main" id="{4DDFEB2F-87AA-5874-4A39-460D8DF496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30" y="21380"/>
              <a:ext cx="680593" cy="737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3867" tIns="33867" rIns="33867" bIns="33867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1775"/>
                </a:lnSpc>
              </a:pPr>
              <a:endParaRPr lang="en-VN" altLang="en-VN" sz="1200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B42ADC1-32A0-B018-F5FB-23311C61ADA6}"/>
              </a:ext>
            </a:extLst>
          </p:cNvPr>
          <p:cNvSpPr/>
          <p:nvPr/>
        </p:nvSpPr>
        <p:spPr>
          <a:xfrm>
            <a:off x="858186" y="1370585"/>
            <a:ext cx="4146932" cy="4146932"/>
          </a:xfrm>
          <a:custGeom>
            <a:avLst/>
            <a:gdLst/>
            <a:ahLst/>
            <a:cxnLst/>
            <a:rect l="l" t="t" r="r" b="b"/>
            <a:pathLst>
              <a:path w="6220398" h="6220398">
                <a:moveTo>
                  <a:pt x="0" y="0"/>
                </a:moveTo>
                <a:lnTo>
                  <a:pt x="6220398" y="0"/>
                </a:lnTo>
                <a:lnTo>
                  <a:pt x="6220398" y="6220397"/>
                </a:lnTo>
                <a:lnTo>
                  <a:pt x="0" y="6220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 sz="120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A64C5E0-9C48-17A1-2C0E-6FF5CEC2B570}"/>
              </a:ext>
            </a:extLst>
          </p:cNvPr>
          <p:cNvSpPr/>
          <p:nvPr/>
        </p:nvSpPr>
        <p:spPr>
          <a:xfrm>
            <a:off x="974726" y="1425586"/>
            <a:ext cx="4036931" cy="4036931"/>
          </a:xfrm>
          <a:custGeom>
            <a:avLst/>
            <a:gdLst/>
            <a:ahLst/>
            <a:cxnLst/>
            <a:rect l="l" t="t" r="r" b="b"/>
            <a:pathLst>
              <a:path w="6055396" h="6055396">
                <a:moveTo>
                  <a:pt x="0" y="0"/>
                </a:moveTo>
                <a:lnTo>
                  <a:pt x="6055397" y="0"/>
                </a:lnTo>
                <a:lnTo>
                  <a:pt x="6055397" y="6055397"/>
                </a:lnTo>
                <a:lnTo>
                  <a:pt x="0" y="6055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 sz="1200"/>
          </a:p>
        </p:txBody>
      </p:sp>
      <p:grpSp>
        <p:nvGrpSpPr>
          <p:cNvPr id="53256" name="Group 7">
            <a:extLst>
              <a:ext uri="{FF2B5EF4-FFF2-40B4-BE49-F238E27FC236}">
                <a16:creationId xmlns:a16="http://schemas.microsoft.com/office/drawing/2014/main" id="{A0AC3EBA-C46E-1C17-73E5-7D8931DED45D}"/>
              </a:ext>
            </a:extLst>
          </p:cNvPr>
          <p:cNvGrpSpPr>
            <a:grpSpLocks/>
          </p:cNvGrpSpPr>
          <p:nvPr/>
        </p:nvGrpSpPr>
        <p:grpSpPr bwMode="auto">
          <a:xfrm>
            <a:off x="1012826" y="1600201"/>
            <a:ext cx="3870325" cy="3687763"/>
            <a:chOff x="0" y="0"/>
            <a:chExt cx="852913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6F6C0EA-E9A8-E943-D873-779930690321}"/>
                </a:ext>
              </a:extLst>
            </p:cNvPr>
            <p:cNvSpPr/>
            <p:nvPr/>
          </p:nvSpPr>
          <p:spPr>
            <a:xfrm>
              <a:off x="0" y="0"/>
              <a:ext cx="852913" cy="812800"/>
            </a:xfrm>
            <a:custGeom>
              <a:avLst/>
              <a:gdLst/>
              <a:ahLst/>
              <a:cxnLst/>
              <a:rect l="l" t="t" r="r" b="b"/>
              <a:pathLst>
                <a:path w="852913" h="812800">
                  <a:moveTo>
                    <a:pt x="426456" y="0"/>
                  </a:moveTo>
                  <a:cubicBezTo>
                    <a:pt x="190931" y="0"/>
                    <a:pt x="0" y="181951"/>
                    <a:pt x="0" y="406400"/>
                  </a:cubicBezTo>
                  <a:cubicBezTo>
                    <a:pt x="0" y="630849"/>
                    <a:pt x="190931" y="812800"/>
                    <a:pt x="426456" y="812800"/>
                  </a:cubicBezTo>
                  <a:cubicBezTo>
                    <a:pt x="661982" y="812800"/>
                    <a:pt x="852913" y="630849"/>
                    <a:pt x="852913" y="406400"/>
                  </a:cubicBezTo>
                  <a:cubicBezTo>
                    <a:pt x="852913" y="181951"/>
                    <a:pt x="661982" y="0"/>
                    <a:pt x="42645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7504">
                    <a:alpha val="100000"/>
                  </a:srgbClr>
                </a:gs>
                <a:gs pos="100000">
                  <a:srgbClr val="E4D9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pPr>
                <a:defRPr/>
              </a:pPr>
              <a:endParaRPr lang="en-VN" sz="1200"/>
            </a:p>
          </p:txBody>
        </p:sp>
        <p:sp>
          <p:nvSpPr>
            <p:cNvPr id="53295" name="TextBox 9">
              <a:extLst>
                <a:ext uri="{FF2B5EF4-FFF2-40B4-BE49-F238E27FC236}">
                  <a16:creationId xmlns:a16="http://schemas.microsoft.com/office/drawing/2014/main" id="{D17017B9-C47F-245A-F510-C76DF562A9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961" y="19050"/>
              <a:ext cx="692992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3867" tIns="33867" rIns="33867" bIns="33867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1775"/>
                </a:lnSpc>
              </a:pPr>
              <a:endParaRPr lang="en-VN" altLang="en-VN" sz="1200"/>
            </a:p>
          </p:txBody>
        </p:sp>
      </p:grpSp>
      <p:grpSp>
        <p:nvGrpSpPr>
          <p:cNvPr id="53257" name="Group 10">
            <a:extLst>
              <a:ext uri="{FF2B5EF4-FFF2-40B4-BE49-F238E27FC236}">
                <a16:creationId xmlns:a16="http://schemas.microsoft.com/office/drawing/2014/main" id="{7438EC72-31B3-AAC8-D843-7AC2DE1A1E89}"/>
              </a:ext>
            </a:extLst>
          </p:cNvPr>
          <p:cNvGrpSpPr>
            <a:grpSpLocks/>
          </p:cNvGrpSpPr>
          <p:nvPr/>
        </p:nvGrpSpPr>
        <p:grpSpPr bwMode="auto">
          <a:xfrm>
            <a:off x="1216026" y="1727201"/>
            <a:ext cx="3432175" cy="3433763"/>
            <a:chOff x="0" y="0"/>
            <a:chExt cx="6350000" cy="6349975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3DF7279-3E7A-4CC4-5E36-15896AF88C11}"/>
                </a:ext>
              </a:extLst>
            </p:cNvPr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4784" r="-4784"/>
              </a:stretch>
            </a:blipFill>
          </p:spPr>
          <p:txBody>
            <a:bodyPr/>
            <a:lstStyle/>
            <a:p>
              <a:pPr>
                <a:defRPr/>
              </a:pPr>
              <a:endParaRPr lang="en-VN" sz="1200"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E886981C-34FB-1DD2-845E-57D42E879547}"/>
              </a:ext>
            </a:extLst>
          </p:cNvPr>
          <p:cNvSpPr/>
          <p:nvPr/>
        </p:nvSpPr>
        <p:spPr>
          <a:xfrm rot="-10800000">
            <a:off x="2931653" y="500577"/>
            <a:ext cx="2928425" cy="5856849"/>
          </a:xfrm>
          <a:custGeom>
            <a:avLst/>
            <a:gdLst/>
            <a:ahLst/>
            <a:cxnLst/>
            <a:rect l="l" t="t" r="r" b="b"/>
            <a:pathLst>
              <a:path w="4392637" h="8785274">
                <a:moveTo>
                  <a:pt x="0" y="0"/>
                </a:moveTo>
                <a:lnTo>
                  <a:pt x="4392637" y="0"/>
                </a:lnTo>
                <a:lnTo>
                  <a:pt x="4392637" y="8785274"/>
                </a:lnTo>
                <a:lnTo>
                  <a:pt x="0" y="8785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 sz="120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BCFB6F20-B5BE-0C44-C420-DA4EAC0E5B55}"/>
              </a:ext>
            </a:extLst>
          </p:cNvPr>
          <p:cNvSpPr/>
          <p:nvPr/>
        </p:nvSpPr>
        <p:spPr>
          <a:xfrm rot="-5400000">
            <a:off x="-1201450" y="2929282"/>
            <a:ext cx="3402336" cy="999436"/>
          </a:xfrm>
          <a:custGeom>
            <a:avLst/>
            <a:gdLst/>
            <a:ahLst/>
            <a:cxnLst/>
            <a:rect l="l" t="t" r="r" b="b"/>
            <a:pathLst>
              <a:path w="5103504" h="1499154">
                <a:moveTo>
                  <a:pt x="0" y="0"/>
                </a:moveTo>
                <a:lnTo>
                  <a:pt x="5103504" y="0"/>
                </a:lnTo>
                <a:lnTo>
                  <a:pt x="5103504" y="1499154"/>
                </a:lnTo>
                <a:lnTo>
                  <a:pt x="0" y="1499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 sz="1200"/>
          </a:p>
        </p:txBody>
      </p:sp>
      <p:grpSp>
        <p:nvGrpSpPr>
          <p:cNvPr id="53264" name="Group 14">
            <a:extLst>
              <a:ext uri="{FF2B5EF4-FFF2-40B4-BE49-F238E27FC236}">
                <a16:creationId xmlns:a16="http://schemas.microsoft.com/office/drawing/2014/main" id="{310E395A-4ECA-8A8E-BA11-9EF5906DF507}"/>
              </a:ext>
            </a:extLst>
          </p:cNvPr>
          <p:cNvGrpSpPr>
            <a:grpSpLocks/>
          </p:cNvGrpSpPr>
          <p:nvPr/>
        </p:nvGrpSpPr>
        <p:grpSpPr bwMode="auto">
          <a:xfrm>
            <a:off x="869950" y="1568451"/>
            <a:ext cx="287338" cy="288925"/>
            <a:chOff x="0" y="0"/>
            <a:chExt cx="812800" cy="812800"/>
          </a:xfrm>
        </p:grpSpPr>
        <p:sp>
          <p:nvSpPr>
            <p:cNvPr id="53287" name="Freeform 15">
              <a:extLst>
                <a:ext uri="{FF2B5EF4-FFF2-40B4-BE49-F238E27FC236}">
                  <a16:creationId xmlns:a16="http://schemas.microsoft.com/office/drawing/2014/main" id="{1F6DC187-F5EB-4383-5C65-CE35CD5D7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53288" name="TextBox 16">
              <a:extLst>
                <a:ext uri="{FF2B5EF4-FFF2-40B4-BE49-F238E27FC236}">
                  <a16:creationId xmlns:a16="http://schemas.microsoft.com/office/drawing/2014/main" id="{806856E4-9ED1-56C3-1759-25133B1E7D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3867" tIns="33867" rIns="33867" bIns="33867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1775"/>
                </a:lnSpc>
              </a:pPr>
              <a:endParaRPr lang="en-VN" altLang="en-VN" sz="1200"/>
            </a:p>
          </p:txBody>
        </p:sp>
      </p:grpSp>
      <p:grpSp>
        <p:nvGrpSpPr>
          <p:cNvPr id="53265" name="Group 17">
            <a:extLst>
              <a:ext uri="{FF2B5EF4-FFF2-40B4-BE49-F238E27FC236}">
                <a16:creationId xmlns:a16="http://schemas.microsoft.com/office/drawing/2014/main" id="{652396BB-D0EB-BC38-D127-80211D36E337}"/>
              </a:ext>
            </a:extLst>
          </p:cNvPr>
          <p:cNvGrpSpPr>
            <a:grpSpLocks/>
          </p:cNvGrpSpPr>
          <p:nvPr/>
        </p:nvGrpSpPr>
        <p:grpSpPr bwMode="auto">
          <a:xfrm>
            <a:off x="830264" y="4970464"/>
            <a:ext cx="288925" cy="288925"/>
            <a:chOff x="0" y="0"/>
            <a:chExt cx="812800" cy="812800"/>
          </a:xfrm>
        </p:grpSpPr>
        <p:sp>
          <p:nvSpPr>
            <p:cNvPr id="53285" name="Freeform 18">
              <a:extLst>
                <a:ext uri="{FF2B5EF4-FFF2-40B4-BE49-F238E27FC236}">
                  <a16:creationId xmlns:a16="http://schemas.microsoft.com/office/drawing/2014/main" id="{E0D47AB1-CA89-F2A8-3A42-49F995B3A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53286" name="TextBox 19">
              <a:extLst>
                <a:ext uri="{FF2B5EF4-FFF2-40B4-BE49-F238E27FC236}">
                  <a16:creationId xmlns:a16="http://schemas.microsoft.com/office/drawing/2014/main" id="{636CDB00-5873-B37E-22A8-CE008DE39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3867" tIns="33867" rIns="33867" bIns="33867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1775"/>
                </a:lnSpc>
              </a:pPr>
              <a:endParaRPr lang="en-VN" altLang="en-VN" sz="1200"/>
            </a:p>
          </p:txBody>
        </p:sp>
      </p:grpSp>
      <p:grpSp>
        <p:nvGrpSpPr>
          <p:cNvPr id="53266" name="Group 20">
            <a:extLst>
              <a:ext uri="{FF2B5EF4-FFF2-40B4-BE49-F238E27FC236}">
                <a16:creationId xmlns:a16="http://schemas.microsoft.com/office/drawing/2014/main" id="{8BC32B07-5000-27FC-128E-C689AE467A1C}"/>
              </a:ext>
            </a:extLst>
          </p:cNvPr>
          <p:cNvGrpSpPr>
            <a:grpSpLocks/>
          </p:cNvGrpSpPr>
          <p:nvPr/>
        </p:nvGrpSpPr>
        <p:grpSpPr bwMode="auto">
          <a:xfrm>
            <a:off x="69850" y="6059489"/>
            <a:ext cx="1887538" cy="1887537"/>
            <a:chOff x="0" y="0"/>
            <a:chExt cx="812800" cy="812800"/>
          </a:xfrm>
        </p:grpSpPr>
        <p:sp>
          <p:nvSpPr>
            <p:cNvPr id="53283" name="Freeform 21">
              <a:extLst>
                <a:ext uri="{FF2B5EF4-FFF2-40B4-BE49-F238E27FC236}">
                  <a16:creationId xmlns:a16="http://schemas.microsoft.com/office/drawing/2014/main" id="{61281A87-1D33-98D5-0ABF-B08EF708A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7A8E4"/>
                </a:gs>
                <a:gs pos="100000">
                  <a:srgbClr val="0137F4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53284" name="TextBox 22">
              <a:extLst>
                <a:ext uri="{FF2B5EF4-FFF2-40B4-BE49-F238E27FC236}">
                  <a16:creationId xmlns:a16="http://schemas.microsoft.com/office/drawing/2014/main" id="{13AEDE37-A00F-9817-AF4D-5ABA79C9CE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3867" tIns="33867" rIns="33867" bIns="33867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1775"/>
                </a:lnSpc>
              </a:pPr>
              <a:endParaRPr lang="en-VN" altLang="en-VN" sz="1200"/>
            </a:p>
          </p:txBody>
        </p:sp>
      </p:grpSp>
      <p:grpSp>
        <p:nvGrpSpPr>
          <p:cNvPr id="53267" name="Group 23">
            <a:extLst>
              <a:ext uri="{FF2B5EF4-FFF2-40B4-BE49-F238E27FC236}">
                <a16:creationId xmlns:a16="http://schemas.microsoft.com/office/drawing/2014/main" id="{9AC7FEF1-9AC4-85B9-CA91-5989E8374F3B}"/>
              </a:ext>
            </a:extLst>
          </p:cNvPr>
          <p:cNvGrpSpPr>
            <a:grpSpLocks/>
          </p:cNvGrpSpPr>
          <p:nvPr/>
        </p:nvGrpSpPr>
        <p:grpSpPr bwMode="auto">
          <a:xfrm>
            <a:off x="1216026" y="290514"/>
            <a:ext cx="790575" cy="790575"/>
            <a:chOff x="0" y="0"/>
            <a:chExt cx="812800" cy="812800"/>
          </a:xfrm>
        </p:grpSpPr>
        <p:sp>
          <p:nvSpPr>
            <p:cNvPr id="53281" name="Freeform 24">
              <a:extLst>
                <a:ext uri="{FF2B5EF4-FFF2-40B4-BE49-F238E27FC236}">
                  <a16:creationId xmlns:a16="http://schemas.microsoft.com/office/drawing/2014/main" id="{09955765-977D-B470-6431-AFC19EDF5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7A8E4"/>
                </a:gs>
                <a:gs pos="100000">
                  <a:srgbClr val="0137F4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53282" name="TextBox 25">
              <a:extLst>
                <a:ext uri="{FF2B5EF4-FFF2-40B4-BE49-F238E27FC236}">
                  <a16:creationId xmlns:a16="http://schemas.microsoft.com/office/drawing/2014/main" id="{AEA74557-ECDC-7C34-1233-0EDBD62E25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3867" tIns="33867" rIns="33867" bIns="33867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1775"/>
                </a:lnSpc>
              </a:pPr>
              <a:endParaRPr lang="en-VN" altLang="en-VN" sz="1200"/>
            </a:p>
          </p:txBody>
        </p:sp>
      </p:grpSp>
      <p:grpSp>
        <p:nvGrpSpPr>
          <p:cNvPr id="53268" name="Group 26">
            <a:extLst>
              <a:ext uri="{FF2B5EF4-FFF2-40B4-BE49-F238E27FC236}">
                <a16:creationId xmlns:a16="http://schemas.microsoft.com/office/drawing/2014/main" id="{3C1C1B9B-755B-A62E-9506-989239F1362D}"/>
              </a:ext>
            </a:extLst>
          </p:cNvPr>
          <p:cNvGrpSpPr>
            <a:grpSpLocks/>
          </p:cNvGrpSpPr>
          <p:nvPr/>
        </p:nvGrpSpPr>
        <p:grpSpPr bwMode="auto">
          <a:xfrm>
            <a:off x="5011739" y="5807075"/>
            <a:ext cx="700087" cy="700088"/>
            <a:chOff x="0" y="0"/>
            <a:chExt cx="812800" cy="812800"/>
          </a:xfrm>
        </p:grpSpPr>
        <p:sp>
          <p:nvSpPr>
            <p:cNvPr id="53279" name="Freeform 27">
              <a:extLst>
                <a:ext uri="{FF2B5EF4-FFF2-40B4-BE49-F238E27FC236}">
                  <a16:creationId xmlns:a16="http://schemas.microsoft.com/office/drawing/2014/main" id="{EA32E962-791C-5D0F-B343-E3685152C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3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53280" name="TextBox 28">
              <a:extLst>
                <a:ext uri="{FF2B5EF4-FFF2-40B4-BE49-F238E27FC236}">
                  <a16:creationId xmlns:a16="http://schemas.microsoft.com/office/drawing/2014/main" id="{399FD6D2-4577-2DBA-4C35-55BFC2EB09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3867" tIns="33867" rIns="33867" bIns="33867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1775"/>
                </a:lnSpc>
              </a:pPr>
              <a:endParaRPr lang="en-VN" altLang="en-VN" sz="1200"/>
            </a:p>
          </p:txBody>
        </p:sp>
      </p:grpSp>
      <p:grpSp>
        <p:nvGrpSpPr>
          <p:cNvPr id="53269" name="Group 29">
            <a:extLst>
              <a:ext uri="{FF2B5EF4-FFF2-40B4-BE49-F238E27FC236}">
                <a16:creationId xmlns:a16="http://schemas.microsoft.com/office/drawing/2014/main" id="{0C6E14F3-2EBF-645D-B19D-247DD7BDDC9E}"/>
              </a:ext>
            </a:extLst>
          </p:cNvPr>
          <p:cNvGrpSpPr>
            <a:grpSpLocks/>
          </p:cNvGrpSpPr>
          <p:nvPr/>
        </p:nvGrpSpPr>
        <p:grpSpPr bwMode="auto">
          <a:xfrm>
            <a:off x="5362575" y="-598488"/>
            <a:ext cx="1195388" cy="1196976"/>
            <a:chOff x="0" y="0"/>
            <a:chExt cx="812800" cy="812800"/>
          </a:xfrm>
        </p:grpSpPr>
        <p:sp>
          <p:nvSpPr>
            <p:cNvPr id="53277" name="Freeform 30">
              <a:extLst>
                <a:ext uri="{FF2B5EF4-FFF2-40B4-BE49-F238E27FC236}">
                  <a16:creationId xmlns:a16="http://schemas.microsoft.com/office/drawing/2014/main" id="{88388859-8EFF-2203-C2B4-0F1C1C5E9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7504"/>
                </a:gs>
                <a:gs pos="100000">
                  <a:srgbClr val="E4D9D9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53278" name="TextBox 31">
              <a:extLst>
                <a:ext uri="{FF2B5EF4-FFF2-40B4-BE49-F238E27FC236}">
                  <a16:creationId xmlns:a16="http://schemas.microsoft.com/office/drawing/2014/main" id="{B20FEF7E-0B16-1511-D1DC-2F9D4610DF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3867" tIns="33867" rIns="33867" bIns="33867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1863"/>
                </a:lnSpc>
              </a:pPr>
              <a:endParaRPr lang="en-VN" altLang="en-VN" sz="1200"/>
            </a:p>
          </p:txBody>
        </p:sp>
      </p:grpSp>
      <p:sp>
        <p:nvSpPr>
          <p:cNvPr id="33" name="Freeform 33">
            <a:extLst>
              <a:ext uri="{FF2B5EF4-FFF2-40B4-BE49-F238E27FC236}">
                <a16:creationId xmlns:a16="http://schemas.microsoft.com/office/drawing/2014/main" id="{10099F6C-E54D-C3A2-9A5F-262880D857E4}"/>
              </a:ext>
            </a:extLst>
          </p:cNvPr>
          <p:cNvSpPr/>
          <p:nvPr/>
        </p:nvSpPr>
        <p:spPr>
          <a:xfrm>
            <a:off x="5901954" y="3635230"/>
            <a:ext cx="6206080" cy="846138"/>
          </a:xfrm>
          <a:custGeom>
            <a:avLst/>
            <a:gdLst/>
            <a:ahLst/>
            <a:cxnLst/>
            <a:rect l="l" t="t" r="r" b="b"/>
            <a:pathLst>
              <a:path w="9897851" h="1115758">
                <a:moveTo>
                  <a:pt x="0" y="0"/>
                </a:moveTo>
                <a:lnTo>
                  <a:pt x="9897851" y="0"/>
                </a:lnTo>
                <a:lnTo>
                  <a:pt x="9897851" y="1115757"/>
                </a:lnTo>
                <a:lnTo>
                  <a:pt x="0" y="11157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 sz="1200"/>
          </a:p>
        </p:txBody>
      </p:sp>
      <p:sp>
        <p:nvSpPr>
          <p:cNvPr id="53273" name="TextBox 35">
            <a:extLst>
              <a:ext uri="{FF2B5EF4-FFF2-40B4-BE49-F238E27FC236}">
                <a16:creationId xmlns:a16="http://schemas.microsoft.com/office/drawing/2014/main" id="{3B4D4013-BCC3-5451-0C4F-326A576D4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3114" y="2344739"/>
            <a:ext cx="6180137" cy="846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>
              <a:lnSpc>
                <a:spcPts val="6564"/>
              </a:lnSpc>
            </a:pPr>
            <a:r>
              <a:rPr lang="en-US" altLang="en-VN" sz="6000" b="1">
                <a:solidFill>
                  <a:srgbClr val="0037F4"/>
                </a:solidFill>
                <a:latin typeface="SVN-Gilroy Heavy" pitchFamily="2" charset="77"/>
              </a:rPr>
              <a:t>TOEIC LISTENING</a:t>
            </a:r>
          </a:p>
        </p:txBody>
      </p:sp>
      <p:sp>
        <p:nvSpPr>
          <p:cNvPr id="53274" name="TextBox 36">
            <a:extLst>
              <a:ext uri="{FF2B5EF4-FFF2-40B4-BE49-F238E27FC236}">
                <a16:creationId xmlns:a16="http://schemas.microsoft.com/office/drawing/2014/main" id="{3F1D2EE4-E3C4-83B4-5AB8-B3E4FAFC2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0709" y="3612858"/>
            <a:ext cx="5828173" cy="76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en-US" altLang="en-VN" sz="4400" b="1" dirty="0">
                <a:solidFill>
                  <a:srgbClr val="FFFFFF"/>
                </a:solidFill>
                <a:latin typeface="SVN-Gilroy XBold" pitchFamily="2" charset="77"/>
              </a:rPr>
              <a:t>PART 2 – STATEMENT </a:t>
            </a:r>
          </a:p>
        </p:txBody>
      </p:sp>
      <p:pic>
        <p:nvPicPr>
          <p:cNvPr id="53275" name="Picture 3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4F347256-E4D8-F5A7-B692-407388DCA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600" y="-92074"/>
            <a:ext cx="1809750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2">
            <a:extLst>
              <a:ext uri="{FF2B5EF4-FFF2-40B4-BE49-F238E27FC236}">
                <a16:creationId xmlns:a16="http://schemas.microsoft.com/office/drawing/2014/main" id="{DD7D97EA-7FAC-2C0B-A1F4-3BC183A45330}"/>
              </a:ext>
            </a:extLst>
          </p:cNvPr>
          <p:cNvSpPr txBox="1"/>
          <p:nvPr/>
        </p:nvSpPr>
        <p:spPr>
          <a:xfrm>
            <a:off x="5986464" y="1905001"/>
            <a:ext cx="5005387" cy="205184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lnSpc>
                <a:spcPts val="1627"/>
              </a:lnSpc>
              <a:defRPr/>
            </a:pPr>
            <a:r>
              <a:rPr lang="en-US" sz="1467" spc="469" dirty="0">
                <a:solidFill>
                  <a:srgbClr val="0037F4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</p:spTree>
  </p:cSld>
  <p:clrMapOvr>
    <a:masterClrMapping/>
  </p:clrMapOvr>
  <p:transition spd="slow">
    <p:split orient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18374" y="2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sz="1200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8B9A3D5A-D812-E641-A6B3-DDA86FC075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sz="1200" dirty="0"/>
          </a:p>
        </p:txBody>
      </p:sp>
      <p:grpSp>
        <p:nvGrpSpPr>
          <p:cNvPr id="2" name="Group 2"/>
          <p:cNvGrpSpPr/>
          <p:nvPr/>
        </p:nvGrpSpPr>
        <p:grpSpPr>
          <a:xfrm>
            <a:off x="3582297" y="3093428"/>
            <a:ext cx="1320292" cy="1052917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166826" y="3008882"/>
            <a:ext cx="4589779" cy="1175517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718864" y="2052898"/>
            <a:ext cx="8754274" cy="49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6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3718413" y="3185998"/>
            <a:ext cx="1101991" cy="885854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5538764" y="3165048"/>
            <a:ext cx="3620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5400" b="1" dirty="0">
                <a:solidFill>
                  <a:schemeClr val="bg1"/>
                </a:solidFill>
                <a:latin typeface="SVN-Gilroy XBold" pitchFamily="2" charset="77"/>
              </a:rPr>
              <a:t>Ví dụ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3981655" y="3118882"/>
            <a:ext cx="6078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6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1</a:t>
            </a: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60" y="-228600"/>
            <a:ext cx="1697567" cy="119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0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6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66826" y="-434770"/>
            <a:ext cx="2496410" cy="249641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26859" y="4991406"/>
            <a:ext cx="1567236" cy="156723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EFEFE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F946A33-AB23-9717-2A2A-15F5B95BC5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4224"/>
                    </a14:imgEffect>
                    <a14:imgEffect>
                      <a14:saturation sat="121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9672"/>
          </a:xfrm>
          <a:prstGeom prst="rect">
            <a:avLst/>
          </a:prstGeom>
        </p:spPr>
      </p:pic>
      <p:pic>
        <p:nvPicPr>
          <p:cNvPr id="8" name="Picture 7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A47A4248-69E1-A4B6-98B9-B6FD922D0F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0" y="-127000"/>
            <a:ext cx="1809620" cy="1273185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219C4E9-7873-9048-96D7-A88124C1852C}"/>
              </a:ext>
            </a:extLst>
          </p:cNvPr>
          <p:cNvSpPr txBox="1"/>
          <p:nvPr/>
        </p:nvSpPr>
        <p:spPr>
          <a:xfrm>
            <a:off x="1934293" y="1154857"/>
            <a:ext cx="8319980" cy="762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66"/>
              </a:lnSpc>
            </a:pPr>
            <a:r>
              <a:rPr lang="en-US" sz="4800" b="1" dirty="0">
                <a:solidFill>
                  <a:srgbClr val="FFFFFF"/>
                </a:solidFill>
                <a:latin typeface="SVN-Gilroy Heavy" pitchFamily="2" charset="77"/>
              </a:rPr>
              <a:t>BEGINNER’S TOEIC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CB34291-3D0C-02D7-759B-29451CCED080}"/>
              </a:ext>
            </a:extLst>
          </p:cNvPr>
          <p:cNvSpPr txBox="1"/>
          <p:nvPr/>
        </p:nvSpPr>
        <p:spPr>
          <a:xfrm>
            <a:off x="2343761" y="2484048"/>
            <a:ext cx="7910513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6"/>
              </a:lnSpc>
            </a:pPr>
            <a:r>
              <a:rPr lang="en-US" sz="6666" b="1">
                <a:solidFill>
                  <a:schemeClr val="bg1"/>
                </a:solidFill>
                <a:latin typeface="SVN-Gilroy XBold" pitchFamily="2" charset="77"/>
              </a:rPr>
              <a:t>LESSON </a:t>
            </a:r>
            <a:r>
              <a:rPr lang="en-US" sz="6666" b="1" dirty="0">
                <a:solidFill>
                  <a:schemeClr val="bg1"/>
                </a:solidFill>
                <a:latin typeface="SVN-Gilroy XBold" pitchFamily="2" charset="77"/>
              </a:rPr>
              <a:t>5</a:t>
            </a:r>
            <a:endParaRPr lang="vi-VN" sz="6666" b="1" dirty="0">
              <a:solidFill>
                <a:schemeClr val="bg1"/>
              </a:solidFill>
              <a:latin typeface="SVN-Gilroy XBold" pitchFamily="2" charset="7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E3D7C76-67F9-F75C-C2E5-B591A46125AC}"/>
              </a:ext>
            </a:extLst>
          </p:cNvPr>
          <p:cNvSpPr txBox="1"/>
          <p:nvPr/>
        </p:nvSpPr>
        <p:spPr>
          <a:xfrm>
            <a:off x="3512523" y="941002"/>
            <a:ext cx="5004999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7"/>
              </a:lnSpc>
              <a:spcBef>
                <a:spcPct val="0"/>
              </a:spcBef>
            </a:pPr>
            <a:r>
              <a:rPr lang="en-US" sz="1400" spc="469" dirty="0">
                <a:solidFill>
                  <a:schemeClr val="bg1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EFE6DE9C-00B4-AF84-D728-5DD9225582CA}"/>
              </a:ext>
            </a:extLst>
          </p:cNvPr>
          <p:cNvSpPr txBox="1"/>
          <p:nvPr/>
        </p:nvSpPr>
        <p:spPr>
          <a:xfrm>
            <a:off x="2125606" y="3741523"/>
            <a:ext cx="6908800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466"/>
              </a:lnSpc>
            </a:pPr>
            <a:r>
              <a:rPr lang="en-US" sz="3600" b="1" dirty="0">
                <a:solidFill>
                  <a:schemeClr val="bg1"/>
                </a:solidFill>
                <a:latin typeface="SVN-Gilroy SemiBold" pitchFamily="2" charset="77"/>
              </a:rPr>
              <a:t>CÂU HỎI ĐUÔI, TRẦN THUẬT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750538-5522-50A1-2D15-B4FAF205CE86}"/>
              </a:ext>
            </a:extLst>
          </p:cNvPr>
          <p:cNvSpPr/>
          <p:nvPr/>
        </p:nvSpPr>
        <p:spPr>
          <a:xfrm>
            <a:off x="2896842" y="3529184"/>
            <a:ext cx="6445340" cy="131949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21" name="Graphic 20" descr="Signature outline">
            <a:extLst>
              <a:ext uri="{FF2B5EF4-FFF2-40B4-BE49-F238E27FC236}">
                <a16:creationId xmlns:a16="http://schemas.microsoft.com/office/drawing/2014/main" id="{32F9D501-CA01-AF43-0B09-F9288BB3A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3877" y="5147538"/>
            <a:ext cx="642289" cy="642289"/>
          </a:xfrm>
          <a:prstGeom prst="rect">
            <a:avLst/>
          </a:prstGeom>
        </p:spPr>
      </p:pic>
      <p:pic>
        <p:nvPicPr>
          <p:cNvPr id="23" name="Graphic 22" descr="Books with solid fill">
            <a:extLst>
              <a:ext uri="{FF2B5EF4-FFF2-40B4-BE49-F238E27FC236}">
                <a16:creationId xmlns:a16="http://schemas.microsoft.com/office/drawing/2014/main" id="{72B24753-FD3E-60F5-DF7C-9E7A31D73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7396" y="2516394"/>
            <a:ext cx="680966" cy="68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4428"/>
      </p:ext>
    </p:extLst>
  </p:cSld>
  <p:clrMapOvr>
    <a:masterClrMapping/>
  </p:clrMapOvr>
  <p:transition spd="slow"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Two women standing in front of a sign&#10;&#10;Description automatically generated">
            <a:extLst>
              <a:ext uri="{FF2B5EF4-FFF2-40B4-BE49-F238E27FC236}">
                <a16:creationId xmlns:a16="http://schemas.microsoft.com/office/drawing/2014/main" id="{F99758BB-C323-7027-563E-14E0ADB1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4" y="0"/>
            <a:ext cx="10844431" cy="6858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1818284">
            <a:off x="8846780" y="-1491052"/>
            <a:ext cx="2361395" cy="10587968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2985317" y="-4856676"/>
            <a:ext cx="183141" cy="7369175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 rot="1818284">
            <a:off x="6356271" y="3546410"/>
            <a:ext cx="183141" cy="7369175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0750574" y="2942174"/>
            <a:ext cx="2129469" cy="5046614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45F1CDC1-3D1A-777C-84D4-F537DFB4E7D0}"/>
              </a:ext>
            </a:extLst>
          </p:cNvPr>
          <p:cNvSpPr txBox="1"/>
          <p:nvPr/>
        </p:nvSpPr>
        <p:spPr>
          <a:xfrm>
            <a:off x="188519" y="5184771"/>
            <a:ext cx="4655577" cy="654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22"/>
              </a:lnSpc>
            </a:pPr>
            <a:r>
              <a:rPr lang="en-US" sz="4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8D5FB85-73D6-4494-F0FE-2D539D1BA8BE}"/>
              </a:ext>
            </a:extLst>
          </p:cNvPr>
          <p:cNvGrpSpPr/>
          <p:nvPr/>
        </p:nvGrpSpPr>
        <p:grpSpPr>
          <a:xfrm>
            <a:off x="7785990" y="1567146"/>
            <a:ext cx="4187244" cy="3723710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E76FC5B-2828-0669-4BC2-7EBE989244A7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3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 sz="1200"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DE74290D-058F-55EF-6B11-FFCFF539B06E}"/>
              </a:ext>
            </a:extLst>
          </p:cNvPr>
          <p:cNvGrpSpPr/>
          <p:nvPr/>
        </p:nvGrpSpPr>
        <p:grpSpPr>
          <a:xfrm>
            <a:off x="304682" y="316916"/>
            <a:ext cx="662462" cy="625546"/>
            <a:chOff x="0" y="0"/>
            <a:chExt cx="812800" cy="8128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CA83BDF-F8B9-2BEC-C8D8-D6F0B69612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VN" sz="1200" dirty="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35CCC38-B455-F43F-976D-FAE20C68614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 dirty="0">
                  <a:solidFill>
                    <a:srgbClr val="FFFFFF"/>
                  </a:solidFill>
                  <a:latin typeface="SVN-Gilroy XBold" pitchFamily="2" charset="77"/>
                </a:rPr>
                <a:t>1</a:t>
              </a:r>
            </a:p>
          </p:txBody>
        </p:sp>
      </p:grpSp>
      <p:sp>
        <p:nvSpPr>
          <p:cNvPr id="18" name="Google Shape;152;p25">
            <a:extLst>
              <a:ext uri="{FF2B5EF4-FFF2-40B4-BE49-F238E27FC236}">
                <a16:creationId xmlns:a16="http://schemas.microsoft.com/office/drawing/2014/main" id="{B4435876-9A3C-1282-B6D2-539DA11F6FAE}"/>
              </a:ext>
            </a:extLst>
          </p:cNvPr>
          <p:cNvSpPr/>
          <p:nvPr/>
        </p:nvSpPr>
        <p:spPr>
          <a:xfrm>
            <a:off x="791478" y="1803401"/>
            <a:ext cx="6129597" cy="5495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19" name="Google Shape;154;p25">
            <a:extLst>
              <a:ext uri="{FF2B5EF4-FFF2-40B4-BE49-F238E27FC236}">
                <a16:creationId xmlns:a16="http://schemas.microsoft.com/office/drawing/2014/main" id="{C72486F9-DB46-69EA-C469-02BFB121C5E4}"/>
              </a:ext>
            </a:extLst>
          </p:cNvPr>
          <p:cNvSpPr txBox="1">
            <a:spLocks/>
          </p:cNvSpPr>
          <p:nvPr/>
        </p:nvSpPr>
        <p:spPr>
          <a:xfrm>
            <a:off x="1021398" y="1803911"/>
            <a:ext cx="5885539" cy="45561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SVN-Gilroy" pitchFamily="2" charset="77"/>
              </a:rPr>
              <a:t>A. Yes, I saw their advertisement </a:t>
            </a:r>
            <a:endParaRPr lang="en-VN" sz="2800" dirty="0">
              <a:latin typeface="SVN-Gilroy" pitchFamily="2" charset="77"/>
            </a:endParaRPr>
          </a:p>
        </p:txBody>
      </p:sp>
      <p:sp>
        <p:nvSpPr>
          <p:cNvPr id="20" name="Google Shape;154;p25">
            <a:extLst>
              <a:ext uri="{FF2B5EF4-FFF2-40B4-BE49-F238E27FC236}">
                <a16:creationId xmlns:a16="http://schemas.microsoft.com/office/drawing/2014/main" id="{8355B491-B09B-1469-4EBB-EB8F782CE051}"/>
              </a:ext>
            </a:extLst>
          </p:cNvPr>
          <p:cNvSpPr txBox="1">
            <a:spLocks/>
          </p:cNvSpPr>
          <p:nvPr/>
        </p:nvSpPr>
        <p:spPr>
          <a:xfrm>
            <a:off x="1006540" y="2726148"/>
            <a:ext cx="5900397" cy="35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800" dirty="0">
                <a:latin typeface="SVN-Gilroy" pitchFamily="2" charset="77"/>
              </a:rPr>
              <a:t>B. I have change for a 10 dollar bill</a:t>
            </a:r>
            <a:endParaRPr lang="en-VN" sz="2800" dirty="0">
              <a:latin typeface="SVN-Gilroy" pitchFamily="2" charset="77"/>
            </a:endParaRPr>
          </a:p>
          <a:p>
            <a:pPr marL="0" indent="0"/>
            <a:endParaRPr lang="en-US" sz="2800" dirty="0">
              <a:solidFill>
                <a:schemeClr val="tx1"/>
              </a:solidFill>
              <a:latin typeface="SVN-Gilroy" pitchFamily="2" charset="77"/>
              <a:ea typeface="+mn-ea"/>
              <a:cs typeface="+mn-cs"/>
            </a:endParaRPr>
          </a:p>
        </p:txBody>
      </p:sp>
      <p:sp>
        <p:nvSpPr>
          <p:cNvPr id="21" name="Google Shape;152;p25">
            <a:extLst>
              <a:ext uri="{FF2B5EF4-FFF2-40B4-BE49-F238E27FC236}">
                <a16:creationId xmlns:a16="http://schemas.microsoft.com/office/drawing/2014/main" id="{2B78CF67-EE12-E63C-77FB-161E5C98A451}"/>
              </a:ext>
            </a:extLst>
          </p:cNvPr>
          <p:cNvSpPr/>
          <p:nvPr/>
        </p:nvSpPr>
        <p:spPr>
          <a:xfrm>
            <a:off x="791476" y="2717801"/>
            <a:ext cx="6130318" cy="5495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C9D6E149-1A34-4896-CED5-0C2BD35E9EBB}"/>
              </a:ext>
            </a:extLst>
          </p:cNvPr>
          <p:cNvSpPr/>
          <p:nvPr/>
        </p:nvSpPr>
        <p:spPr>
          <a:xfrm>
            <a:off x="782629" y="928227"/>
            <a:ext cx="8587611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b="1" dirty="0">
                <a:solidFill>
                  <a:schemeClr val="tx1"/>
                </a:solidFill>
                <a:latin typeface="SVN-Gilroy" panose="00000500000000000000" pitchFamily="50" charset="0"/>
              </a:rPr>
              <a:t>They won’t bill us for their consulting service.</a:t>
            </a:r>
            <a:endParaRPr lang="en-VN" sz="28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4D637064-7ED5-CAF7-798D-2CABDF0FEAFC}"/>
              </a:ext>
            </a:extLst>
          </p:cNvPr>
          <p:cNvSpPr/>
          <p:nvPr/>
        </p:nvSpPr>
        <p:spPr>
          <a:xfrm>
            <a:off x="774162" y="803905"/>
            <a:ext cx="8837697" cy="11716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b="1" dirty="0">
                <a:solidFill>
                  <a:srgbClr val="0037F4"/>
                </a:solidFill>
                <a:latin typeface="SVN-Gilroy" panose="00000500000000000000" pitchFamily="50" charset="0"/>
              </a:rPr>
              <a:t>They won’t bill us </a:t>
            </a:r>
            <a:r>
              <a:rPr lang="en-US" sz="2800" b="1" dirty="0">
                <a:solidFill>
                  <a:schemeClr val="tx1"/>
                </a:solidFill>
                <a:latin typeface="SVN-Gilroy" panose="00000500000000000000" pitchFamily="50" charset="0"/>
              </a:rPr>
              <a:t>for their consulting service.</a:t>
            </a:r>
            <a:endParaRPr lang="en-VN" sz="28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58F15-150C-DC10-D2AC-69A4BA0BA070}"/>
              </a:ext>
            </a:extLst>
          </p:cNvPr>
          <p:cNvSpPr txBox="1"/>
          <p:nvPr/>
        </p:nvSpPr>
        <p:spPr>
          <a:xfrm>
            <a:off x="398823" y="3327400"/>
            <a:ext cx="7387168" cy="29490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VN" sz="2600" b="1" dirty="0">
                <a:solidFill>
                  <a:srgbClr val="0037F4"/>
                </a:solidFill>
                <a:latin typeface="SVN-Gilroy XBold" pitchFamily="2" charset="77"/>
              </a:rPr>
              <a:t>Lưu ý:</a:t>
            </a:r>
          </a:p>
          <a:p>
            <a:pPr marL="457223" indent="-45722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SVN-Gilroy" pitchFamily="2" charset="77"/>
              </a:rPr>
              <a:t>Trong </a:t>
            </a:r>
            <a:r>
              <a:rPr lang="en-US" sz="2600" dirty="0" err="1">
                <a:latin typeface="SVN-Gilroy" pitchFamily="2" charset="77"/>
              </a:rPr>
              <a:t>câu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hỏi</a:t>
            </a:r>
            <a:r>
              <a:rPr lang="en-US" sz="2600" dirty="0">
                <a:latin typeface="SVN-Gilroy" pitchFamily="2" charset="77"/>
              </a:rPr>
              <a:t>: </a:t>
            </a:r>
            <a:r>
              <a:rPr lang="en-US" sz="2600" dirty="0" err="1">
                <a:latin typeface="SVN-Gilroy" pitchFamily="2" charset="77"/>
              </a:rPr>
              <a:t>Dựa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vào</a:t>
            </a:r>
            <a:r>
              <a:rPr lang="en-US" sz="2600" dirty="0">
                <a:latin typeface="SVN-Gilroy" pitchFamily="2" charset="77"/>
              </a:rPr>
              <a:t> 4 </a:t>
            </a:r>
            <a:r>
              <a:rPr lang="en-US" sz="2600" dirty="0" err="1">
                <a:latin typeface="SVN-Gilroy" pitchFamily="2" charset="77"/>
              </a:rPr>
              <a:t>từ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đầu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tiên</a:t>
            </a:r>
            <a:r>
              <a:rPr lang="en-US" sz="2600" dirty="0">
                <a:latin typeface="SVN-Gilroy" pitchFamily="2" charset="77"/>
              </a:rPr>
              <a:t>, </a:t>
            </a:r>
            <a:r>
              <a:rPr lang="en-US" sz="2600" dirty="0" err="1">
                <a:latin typeface="SVN-Gilroy" pitchFamily="2" charset="77"/>
              </a:rPr>
              <a:t>để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phán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đoán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ý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nghĩa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ngầm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hiểu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là</a:t>
            </a:r>
            <a:r>
              <a:rPr lang="en-US" sz="2600" dirty="0">
                <a:latin typeface="SVN-Gilroy" pitchFamily="2" charset="77"/>
              </a:rPr>
              <a:t> “</a:t>
            </a:r>
            <a:r>
              <a:rPr lang="en-US" sz="2600" dirty="0" err="1">
                <a:latin typeface="SVN-Gilroy" pitchFamily="2" charset="77"/>
              </a:rPr>
              <a:t>thông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báo</a:t>
            </a:r>
            <a:r>
              <a:rPr lang="en-US" sz="2600" dirty="0">
                <a:latin typeface="SVN-Gilroy" pitchFamily="2" charset="77"/>
              </a:rPr>
              <a:t> 1 </a:t>
            </a:r>
            <a:r>
              <a:rPr lang="en-US" sz="2600" dirty="0" err="1">
                <a:latin typeface="SVN-Gilroy" pitchFamily="2" charset="77"/>
              </a:rPr>
              <a:t>nội</a:t>
            </a:r>
            <a:r>
              <a:rPr lang="en-US" sz="2600" dirty="0">
                <a:latin typeface="SVN-Gilroy" pitchFamily="2" charset="77"/>
              </a:rPr>
              <a:t> dung </a:t>
            </a:r>
            <a:r>
              <a:rPr lang="en-US" sz="2600" dirty="0" err="1">
                <a:latin typeface="SVN-Gilroy" pitchFamily="2" charset="77"/>
              </a:rPr>
              <a:t>mới</a:t>
            </a:r>
            <a:r>
              <a:rPr lang="en-US" sz="2600" dirty="0">
                <a:latin typeface="SVN-Gilroy" pitchFamily="2" charset="77"/>
              </a:rPr>
              <a:t>”</a:t>
            </a:r>
            <a:endParaRPr lang="en-VN" sz="2600" dirty="0">
              <a:latin typeface="SVN-Gilroy" pitchFamily="2" charset="77"/>
            </a:endParaRPr>
          </a:p>
          <a:p>
            <a:pPr marL="457223" indent="-45722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SVN-Gilroy" pitchFamily="2" charset="77"/>
              </a:rPr>
              <a:t>Trong </a:t>
            </a:r>
            <a:r>
              <a:rPr lang="en-US" sz="2600" dirty="0" err="1">
                <a:latin typeface="SVN-Gilroy" pitchFamily="2" charset="77"/>
              </a:rPr>
              <a:t>đáp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án</a:t>
            </a:r>
            <a:r>
              <a:rPr lang="en-US" sz="2600" dirty="0">
                <a:latin typeface="SVN-Gilroy" pitchFamily="2" charset="77"/>
              </a:rPr>
              <a:t>: </a:t>
            </a:r>
            <a:r>
              <a:rPr lang="en-US" sz="2600" dirty="0" err="1">
                <a:latin typeface="SVN-Gilroy" pitchFamily="2" charset="77"/>
              </a:rPr>
              <a:t>Xác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nhận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theo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nghĩa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ngầm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hiểu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đó</a:t>
            </a:r>
            <a:r>
              <a:rPr lang="en-US" sz="2600" dirty="0">
                <a:latin typeface="SVN-Gilroy" pitchFamily="2" charset="77"/>
              </a:rPr>
              <a:t>.</a:t>
            </a:r>
            <a:r>
              <a:rPr lang="en-VN" sz="2600" dirty="0">
                <a:latin typeface="SVN-Gilroy" pitchFamily="2" charset="77"/>
              </a:rPr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047DD7-DD3B-4629-0D03-35C9C22CB7D5}"/>
              </a:ext>
            </a:extLst>
          </p:cNvPr>
          <p:cNvGrpSpPr/>
          <p:nvPr/>
        </p:nvGrpSpPr>
        <p:grpSpPr>
          <a:xfrm>
            <a:off x="762000" y="1796529"/>
            <a:ext cx="6159075" cy="565671"/>
            <a:chOff x="764202" y="2038256"/>
            <a:chExt cx="6103953" cy="565669"/>
          </a:xfrm>
        </p:grpSpPr>
        <p:sp>
          <p:nvSpPr>
            <p:cNvPr id="31" name="Google Shape;152;p25">
              <a:extLst>
                <a:ext uri="{FF2B5EF4-FFF2-40B4-BE49-F238E27FC236}">
                  <a16:creationId xmlns:a16="http://schemas.microsoft.com/office/drawing/2014/main" id="{3BE70368-2B50-605B-FC83-7C7D27808373}"/>
                </a:ext>
              </a:extLst>
            </p:cNvPr>
            <p:cNvSpPr/>
            <p:nvPr/>
          </p:nvSpPr>
          <p:spPr>
            <a:xfrm>
              <a:off x="764202" y="2038256"/>
              <a:ext cx="6103953" cy="565669"/>
            </a:xfrm>
            <a:prstGeom prst="roundRect">
              <a:avLst>
                <a:gd name="adj" fmla="val 50000"/>
              </a:avLst>
            </a:prstGeom>
            <a:solidFill>
              <a:srgbClr val="FF79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>
                <a:latin typeface="SVN-Gilroy" panose="00000500000000000000" pitchFamily="50" charset="0"/>
              </a:endParaRPr>
            </a:p>
          </p:txBody>
        </p:sp>
        <p:sp>
          <p:nvSpPr>
            <p:cNvPr id="32" name="Google Shape;154;p25">
              <a:extLst>
                <a:ext uri="{FF2B5EF4-FFF2-40B4-BE49-F238E27FC236}">
                  <a16:creationId xmlns:a16="http://schemas.microsoft.com/office/drawing/2014/main" id="{A5E8A2B6-56B1-CEB5-0AF4-57AA9A2D4695}"/>
                </a:ext>
              </a:extLst>
            </p:cNvPr>
            <p:cNvSpPr txBox="1">
              <a:spLocks/>
            </p:cNvSpPr>
            <p:nvPr/>
          </p:nvSpPr>
          <p:spPr>
            <a:xfrm>
              <a:off x="1016892" y="2046710"/>
              <a:ext cx="5774540" cy="455615"/>
            </a:xfrm>
            <a:prstGeom prst="rect">
              <a:avLst/>
            </a:prstGeom>
            <a:noFill/>
          </p:spPr>
          <p:txBody>
            <a:bodyPr spcFirstLastPara="1" wrap="square" lIns="60950" tIns="60950" rIns="60950" bIns="60950" anchor="t" anchorCtr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sz="2800" dirty="0">
                  <a:latin typeface="SVN-Gilroy" pitchFamily="2" charset="77"/>
                </a:rPr>
                <a:t>A. Yes, I saw their advertisement </a:t>
              </a:r>
              <a:endParaRPr lang="en-VN" sz="2800" dirty="0">
                <a:latin typeface="SVN-Gilroy" pitchFamily="2" charset="77"/>
              </a:endParaRPr>
            </a:p>
          </p:txBody>
        </p:sp>
      </p:grp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/>
      <p:bldP spid="23" grpId="0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Two women standing in front of a sign&#10;&#10;Description automatically generated">
            <a:extLst>
              <a:ext uri="{FF2B5EF4-FFF2-40B4-BE49-F238E27FC236}">
                <a16:creationId xmlns:a16="http://schemas.microsoft.com/office/drawing/2014/main" id="{F99758BB-C323-7027-563E-14E0ADB1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" y="0"/>
            <a:ext cx="10844431" cy="6858000"/>
          </a:xfrm>
          <a:prstGeom prst="rect">
            <a:avLst/>
          </a:prstGeom>
        </p:spPr>
      </p:pic>
      <p:sp>
        <p:nvSpPr>
          <p:cNvPr id="31" name="Google Shape;152;p25">
            <a:extLst>
              <a:ext uri="{FF2B5EF4-FFF2-40B4-BE49-F238E27FC236}">
                <a16:creationId xmlns:a16="http://schemas.microsoft.com/office/drawing/2014/main" id="{3BE70368-2B50-605B-FC83-7C7D27808373}"/>
              </a:ext>
            </a:extLst>
          </p:cNvPr>
          <p:cNvSpPr/>
          <p:nvPr/>
        </p:nvSpPr>
        <p:spPr>
          <a:xfrm>
            <a:off x="804226" y="2615093"/>
            <a:ext cx="4056563" cy="549508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grpSp>
        <p:nvGrpSpPr>
          <p:cNvPr id="2" name="Group 2"/>
          <p:cNvGrpSpPr/>
          <p:nvPr/>
        </p:nvGrpSpPr>
        <p:grpSpPr>
          <a:xfrm rot="1818284">
            <a:off x="8846780" y="-1491052"/>
            <a:ext cx="2361395" cy="10587968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2985317" y="-4856676"/>
            <a:ext cx="183141" cy="7369175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 rot="1818284">
            <a:off x="6356271" y="3546410"/>
            <a:ext cx="183141" cy="7369175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0750574" y="2942174"/>
            <a:ext cx="2129469" cy="5046614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45F1CDC1-3D1A-777C-84D4-F537DFB4E7D0}"/>
              </a:ext>
            </a:extLst>
          </p:cNvPr>
          <p:cNvSpPr txBox="1"/>
          <p:nvPr/>
        </p:nvSpPr>
        <p:spPr>
          <a:xfrm>
            <a:off x="188519" y="5184771"/>
            <a:ext cx="4655577" cy="654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22"/>
              </a:lnSpc>
            </a:pPr>
            <a:r>
              <a:rPr lang="en-US" sz="4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8D5FB85-73D6-4494-F0FE-2D539D1BA8BE}"/>
              </a:ext>
            </a:extLst>
          </p:cNvPr>
          <p:cNvGrpSpPr/>
          <p:nvPr/>
        </p:nvGrpSpPr>
        <p:grpSpPr>
          <a:xfrm>
            <a:off x="7785990" y="1567146"/>
            <a:ext cx="4187244" cy="3723710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E76FC5B-2828-0669-4BC2-7EBE989244A7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3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 sz="1200"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DE74290D-058F-55EF-6B11-FFCFF539B06E}"/>
              </a:ext>
            </a:extLst>
          </p:cNvPr>
          <p:cNvGrpSpPr/>
          <p:nvPr/>
        </p:nvGrpSpPr>
        <p:grpSpPr>
          <a:xfrm>
            <a:off x="304682" y="316916"/>
            <a:ext cx="662462" cy="625546"/>
            <a:chOff x="0" y="0"/>
            <a:chExt cx="812800" cy="8128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CA83BDF-F8B9-2BEC-C8D8-D6F0B69612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VN" sz="1200" dirty="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35CCC38-B455-F43F-976D-FAE20C68614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vi-VN" sz="2666" b="1" dirty="0">
                  <a:solidFill>
                    <a:srgbClr val="FFFFFF"/>
                  </a:solidFill>
                  <a:latin typeface="SVN-Gilroy XBold" pitchFamily="2" charset="77"/>
                </a:rPr>
                <a:t>2</a:t>
              </a:r>
              <a:endParaRPr lang="en-US" sz="2666" b="1" dirty="0">
                <a:solidFill>
                  <a:srgbClr val="FFFFFF"/>
                </a:solidFill>
                <a:latin typeface="SVN-Gilroy XBold" pitchFamily="2" charset="77"/>
              </a:endParaRPr>
            </a:p>
          </p:txBody>
        </p:sp>
      </p:grpSp>
      <p:sp>
        <p:nvSpPr>
          <p:cNvPr id="18" name="Google Shape;152;p25">
            <a:extLst>
              <a:ext uri="{FF2B5EF4-FFF2-40B4-BE49-F238E27FC236}">
                <a16:creationId xmlns:a16="http://schemas.microsoft.com/office/drawing/2014/main" id="{B4435876-9A3C-1282-B6D2-539DA11F6FAE}"/>
              </a:ext>
            </a:extLst>
          </p:cNvPr>
          <p:cNvSpPr/>
          <p:nvPr/>
        </p:nvSpPr>
        <p:spPr>
          <a:xfrm>
            <a:off x="789506" y="1803401"/>
            <a:ext cx="3974313" cy="5495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19" name="Google Shape;154;p25">
            <a:extLst>
              <a:ext uri="{FF2B5EF4-FFF2-40B4-BE49-F238E27FC236}">
                <a16:creationId xmlns:a16="http://schemas.microsoft.com/office/drawing/2014/main" id="{C72486F9-DB46-69EA-C469-02BFB121C5E4}"/>
              </a:ext>
            </a:extLst>
          </p:cNvPr>
          <p:cNvSpPr txBox="1">
            <a:spLocks/>
          </p:cNvSpPr>
          <p:nvPr/>
        </p:nvSpPr>
        <p:spPr>
          <a:xfrm>
            <a:off x="941120" y="1803911"/>
            <a:ext cx="3904214" cy="45561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SVN-Gilroy" pitchFamily="2" charset="77"/>
              </a:rPr>
              <a:t>A. It’s new, not used</a:t>
            </a:r>
            <a:r>
              <a:rPr lang="en-VN" sz="2800" dirty="0">
                <a:latin typeface="SVN-Gilroy" pitchFamily="2" charset="77"/>
              </a:rPr>
              <a:t> </a:t>
            </a:r>
            <a:endParaRPr lang="en-US" sz="2800" u="sng" dirty="0">
              <a:latin typeface="SVN-Gilroy" pitchFamily="2" charset="77"/>
            </a:endParaRPr>
          </a:p>
        </p:txBody>
      </p:sp>
      <p:sp>
        <p:nvSpPr>
          <p:cNvPr id="20" name="Google Shape;154;p25">
            <a:extLst>
              <a:ext uri="{FF2B5EF4-FFF2-40B4-BE49-F238E27FC236}">
                <a16:creationId xmlns:a16="http://schemas.microsoft.com/office/drawing/2014/main" id="{8355B491-B09B-1469-4EBB-EB8F782CE051}"/>
              </a:ext>
            </a:extLst>
          </p:cNvPr>
          <p:cNvSpPr txBox="1">
            <a:spLocks/>
          </p:cNvSpPr>
          <p:nvPr/>
        </p:nvSpPr>
        <p:spPr>
          <a:xfrm>
            <a:off x="804226" y="2636732"/>
            <a:ext cx="3705318" cy="482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2800" dirty="0">
                <a:latin typeface="SVN-Gilroy" pitchFamily="2" charset="77"/>
              </a:rPr>
              <a:t>B. Yes. I learned a lot</a:t>
            </a:r>
            <a:endParaRPr lang="en-VN" sz="2800" dirty="0">
              <a:latin typeface="SVN-Gilroy" pitchFamily="2" charset="77"/>
            </a:endParaRPr>
          </a:p>
        </p:txBody>
      </p:sp>
      <p:sp>
        <p:nvSpPr>
          <p:cNvPr id="21" name="Google Shape;152;p25">
            <a:extLst>
              <a:ext uri="{FF2B5EF4-FFF2-40B4-BE49-F238E27FC236}">
                <a16:creationId xmlns:a16="http://schemas.microsoft.com/office/drawing/2014/main" id="{2B78CF67-EE12-E63C-77FB-161E5C98A451}"/>
              </a:ext>
            </a:extLst>
          </p:cNvPr>
          <p:cNvSpPr/>
          <p:nvPr/>
        </p:nvSpPr>
        <p:spPr>
          <a:xfrm>
            <a:off x="791478" y="2616201"/>
            <a:ext cx="4052618" cy="5495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C9D6E149-1A34-4896-CED5-0C2BD35E9EBB}"/>
              </a:ext>
            </a:extLst>
          </p:cNvPr>
          <p:cNvSpPr/>
          <p:nvPr/>
        </p:nvSpPr>
        <p:spPr>
          <a:xfrm>
            <a:off x="767850" y="928227"/>
            <a:ext cx="8587611" cy="6880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b="1" dirty="0">
                <a:solidFill>
                  <a:schemeClr val="tx1"/>
                </a:solidFill>
                <a:latin typeface="SVN-Gilroy" panose="00000500000000000000" pitchFamily="50" charset="0"/>
              </a:rPr>
              <a:t>I thought the workshop was very useful.</a:t>
            </a:r>
            <a:endParaRPr lang="en-VN" sz="28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4D637064-7ED5-CAF7-798D-2CABDF0FEAFC}"/>
              </a:ext>
            </a:extLst>
          </p:cNvPr>
          <p:cNvSpPr/>
          <p:nvPr/>
        </p:nvSpPr>
        <p:spPr>
          <a:xfrm>
            <a:off x="762000" y="842452"/>
            <a:ext cx="7505269" cy="8593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b="1" dirty="0">
                <a:solidFill>
                  <a:srgbClr val="0039FF"/>
                </a:solidFill>
                <a:latin typeface="SVN-Gilroy" panose="00000500000000000000" pitchFamily="50" charset="0"/>
              </a:rPr>
              <a:t>I thought the workshop </a:t>
            </a:r>
            <a:r>
              <a:rPr lang="en-US" sz="2800" b="1" dirty="0">
                <a:solidFill>
                  <a:schemeClr val="tx1"/>
                </a:solidFill>
                <a:latin typeface="SVN-Gilroy" panose="00000500000000000000" pitchFamily="50" charset="0"/>
              </a:rPr>
              <a:t>was very useful.</a:t>
            </a:r>
            <a:endParaRPr lang="en-VN" sz="28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58F15-150C-DC10-D2AC-69A4BA0BA070}"/>
              </a:ext>
            </a:extLst>
          </p:cNvPr>
          <p:cNvSpPr txBox="1"/>
          <p:nvPr/>
        </p:nvSpPr>
        <p:spPr>
          <a:xfrm>
            <a:off x="366788" y="3327400"/>
            <a:ext cx="6646333" cy="29490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VN" sz="2600" b="1" dirty="0">
                <a:solidFill>
                  <a:srgbClr val="0037F4"/>
                </a:solidFill>
                <a:latin typeface="SVN-Gilroy XBold" pitchFamily="2" charset="77"/>
              </a:rPr>
              <a:t>Lưu ý:</a:t>
            </a:r>
          </a:p>
          <a:p>
            <a:pPr marL="381019" indent="-381019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SVN-Gilroy" pitchFamily="2" charset="77"/>
              </a:rPr>
              <a:t>Trong </a:t>
            </a:r>
            <a:r>
              <a:rPr lang="en-US" sz="2600" dirty="0" err="1">
                <a:latin typeface="SVN-Gilroy" pitchFamily="2" charset="77"/>
              </a:rPr>
              <a:t>câu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hỏi</a:t>
            </a:r>
            <a:r>
              <a:rPr lang="en-US" sz="2600" dirty="0">
                <a:latin typeface="SVN-Gilroy" pitchFamily="2" charset="77"/>
              </a:rPr>
              <a:t>: </a:t>
            </a:r>
            <a:r>
              <a:rPr lang="en-US" sz="2600" dirty="0" err="1">
                <a:latin typeface="SVN-Gilroy" pitchFamily="2" charset="77"/>
              </a:rPr>
              <a:t>Dựa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vào</a:t>
            </a:r>
            <a:r>
              <a:rPr lang="en-US" sz="2600" dirty="0">
                <a:latin typeface="SVN-Gilroy" pitchFamily="2" charset="77"/>
              </a:rPr>
              <a:t> 4 </a:t>
            </a:r>
            <a:r>
              <a:rPr lang="en-US" sz="2600" dirty="0" err="1">
                <a:latin typeface="SVN-Gilroy" pitchFamily="2" charset="77"/>
              </a:rPr>
              <a:t>từ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đầu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tiên</a:t>
            </a:r>
            <a:r>
              <a:rPr lang="en-US" sz="2600" dirty="0">
                <a:latin typeface="SVN-Gilroy" pitchFamily="2" charset="77"/>
              </a:rPr>
              <a:t>, </a:t>
            </a:r>
            <a:r>
              <a:rPr lang="en-US" sz="2600" dirty="0" err="1">
                <a:latin typeface="SVN-Gilroy" pitchFamily="2" charset="77"/>
              </a:rPr>
              <a:t>để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phán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đoán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ý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nghĩa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ngầm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hiểu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là</a:t>
            </a:r>
            <a:r>
              <a:rPr lang="en-US" sz="2600" dirty="0">
                <a:latin typeface="SVN-Gilroy" pitchFamily="2" charset="77"/>
              </a:rPr>
              <a:t> “</a:t>
            </a:r>
            <a:r>
              <a:rPr lang="en-US" sz="2600" dirty="0" err="1">
                <a:latin typeface="SVN-Gilroy" pitchFamily="2" charset="77"/>
              </a:rPr>
              <a:t>tìm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kiếm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sự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tán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đồng</a:t>
            </a:r>
            <a:r>
              <a:rPr lang="en-US" sz="2600" dirty="0">
                <a:latin typeface="SVN-Gilroy" pitchFamily="2" charset="77"/>
              </a:rPr>
              <a:t>”</a:t>
            </a:r>
            <a:endParaRPr lang="en-VN" sz="2600" dirty="0">
              <a:latin typeface="SVN-Gilroy" pitchFamily="2" charset="77"/>
            </a:endParaRPr>
          </a:p>
          <a:p>
            <a:pPr marL="381019" indent="-381019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SVN-Gilroy" pitchFamily="2" charset="77"/>
              </a:rPr>
              <a:t>Trong </a:t>
            </a:r>
            <a:r>
              <a:rPr lang="en-US" sz="2600" dirty="0" err="1">
                <a:latin typeface="SVN-Gilroy" pitchFamily="2" charset="77"/>
              </a:rPr>
              <a:t>đáp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án</a:t>
            </a:r>
            <a:r>
              <a:rPr lang="en-US" sz="2600" dirty="0">
                <a:latin typeface="SVN-Gilroy" pitchFamily="2" charset="77"/>
              </a:rPr>
              <a:t>: </a:t>
            </a:r>
            <a:r>
              <a:rPr lang="en-US" sz="2600" dirty="0" err="1">
                <a:latin typeface="SVN-Gilroy" pitchFamily="2" charset="77"/>
              </a:rPr>
              <a:t>Xác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nhận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theo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nghĩa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ngầm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hiểu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đó</a:t>
            </a:r>
            <a:r>
              <a:rPr lang="en-US" sz="2600" dirty="0">
                <a:latin typeface="SVN-Gilroy" pitchFamily="2" charset="77"/>
              </a:rPr>
              <a:t>.</a:t>
            </a:r>
            <a:r>
              <a:rPr lang="en-VN" sz="2600" dirty="0">
                <a:latin typeface="SVN-Gilroy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533411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8" grpId="0" animBg="1"/>
      <p:bldP spid="19" grpId="0"/>
      <p:bldP spid="20" grpId="0"/>
      <p:bldP spid="21" grpId="0" animBg="1"/>
      <p:bldP spid="22" grpId="0"/>
      <p:bldP spid="23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Two women standing in front of a sign&#10;&#10;Description automatically generated">
            <a:extLst>
              <a:ext uri="{FF2B5EF4-FFF2-40B4-BE49-F238E27FC236}">
                <a16:creationId xmlns:a16="http://schemas.microsoft.com/office/drawing/2014/main" id="{F99758BB-C323-7027-563E-14E0ADB1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844431" cy="6858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1818284">
            <a:off x="8846780" y="-1491052"/>
            <a:ext cx="2361395" cy="10587968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2985317" y="-4856676"/>
            <a:ext cx="183141" cy="7369175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 rot="1818284">
            <a:off x="6356271" y="3546410"/>
            <a:ext cx="183141" cy="7369175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0750574" y="2942174"/>
            <a:ext cx="2129469" cy="5046614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45F1CDC1-3D1A-777C-84D4-F537DFB4E7D0}"/>
              </a:ext>
            </a:extLst>
          </p:cNvPr>
          <p:cNvSpPr txBox="1"/>
          <p:nvPr/>
        </p:nvSpPr>
        <p:spPr>
          <a:xfrm>
            <a:off x="188519" y="5184771"/>
            <a:ext cx="4655577" cy="654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22"/>
              </a:lnSpc>
            </a:pPr>
            <a:r>
              <a:rPr lang="en-US" sz="4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8D5FB85-73D6-4494-F0FE-2D539D1BA8BE}"/>
              </a:ext>
            </a:extLst>
          </p:cNvPr>
          <p:cNvGrpSpPr/>
          <p:nvPr/>
        </p:nvGrpSpPr>
        <p:grpSpPr>
          <a:xfrm>
            <a:off x="7785990" y="1567146"/>
            <a:ext cx="4187244" cy="3723710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E76FC5B-2828-0669-4BC2-7EBE989244A7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3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 sz="1200"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DE74290D-058F-55EF-6B11-FFCFF539B06E}"/>
              </a:ext>
            </a:extLst>
          </p:cNvPr>
          <p:cNvGrpSpPr/>
          <p:nvPr/>
        </p:nvGrpSpPr>
        <p:grpSpPr>
          <a:xfrm>
            <a:off x="304682" y="316916"/>
            <a:ext cx="662462" cy="625546"/>
            <a:chOff x="0" y="0"/>
            <a:chExt cx="812800" cy="8128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CA83BDF-F8B9-2BEC-C8D8-D6F0B69612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VN" sz="1200" dirty="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35CCC38-B455-F43F-976D-FAE20C68614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vi-VN" sz="2666" b="1" dirty="0">
                  <a:solidFill>
                    <a:srgbClr val="FFFFFF"/>
                  </a:solidFill>
                  <a:latin typeface="SVN-Gilroy XBold" pitchFamily="2" charset="77"/>
                </a:rPr>
                <a:t>3</a:t>
              </a:r>
              <a:endParaRPr lang="en-US" sz="2666" b="1" dirty="0">
                <a:solidFill>
                  <a:srgbClr val="FFFFFF"/>
                </a:solidFill>
                <a:latin typeface="SVN-Gilroy XBold" pitchFamily="2" charset="77"/>
              </a:endParaRPr>
            </a:p>
          </p:txBody>
        </p:sp>
      </p:grpSp>
      <p:sp>
        <p:nvSpPr>
          <p:cNvPr id="18" name="Google Shape;152;p25">
            <a:extLst>
              <a:ext uri="{FF2B5EF4-FFF2-40B4-BE49-F238E27FC236}">
                <a16:creationId xmlns:a16="http://schemas.microsoft.com/office/drawing/2014/main" id="{B4435876-9A3C-1282-B6D2-539DA11F6FAE}"/>
              </a:ext>
            </a:extLst>
          </p:cNvPr>
          <p:cNvSpPr/>
          <p:nvPr/>
        </p:nvSpPr>
        <p:spPr>
          <a:xfrm>
            <a:off x="791477" y="1752601"/>
            <a:ext cx="5914123" cy="5495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19" name="Google Shape;154;p25">
            <a:extLst>
              <a:ext uri="{FF2B5EF4-FFF2-40B4-BE49-F238E27FC236}">
                <a16:creationId xmlns:a16="http://schemas.microsoft.com/office/drawing/2014/main" id="{C72486F9-DB46-69EA-C469-02BFB121C5E4}"/>
              </a:ext>
            </a:extLst>
          </p:cNvPr>
          <p:cNvSpPr txBox="1">
            <a:spLocks/>
          </p:cNvSpPr>
          <p:nvPr/>
        </p:nvSpPr>
        <p:spPr>
          <a:xfrm>
            <a:off x="964573" y="1753111"/>
            <a:ext cx="5466911" cy="45561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SVN-Gilroy" pitchFamily="2" charset="77"/>
              </a:rPr>
              <a:t>A. That’s probably a good idea</a:t>
            </a:r>
            <a:endParaRPr lang="en-VN" sz="2800" dirty="0">
              <a:latin typeface="SVN-Gilroy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800" dirty="0">
              <a:latin typeface="SVN-Gilroy" pitchFamily="2" charset="77"/>
            </a:endParaRPr>
          </a:p>
        </p:txBody>
      </p:sp>
      <p:sp>
        <p:nvSpPr>
          <p:cNvPr id="20" name="Google Shape;154;p25">
            <a:extLst>
              <a:ext uri="{FF2B5EF4-FFF2-40B4-BE49-F238E27FC236}">
                <a16:creationId xmlns:a16="http://schemas.microsoft.com/office/drawing/2014/main" id="{8355B491-B09B-1469-4EBB-EB8F782CE051}"/>
              </a:ext>
            </a:extLst>
          </p:cNvPr>
          <p:cNvSpPr txBox="1">
            <a:spLocks/>
          </p:cNvSpPr>
          <p:nvPr/>
        </p:nvSpPr>
        <p:spPr>
          <a:xfrm>
            <a:off x="967143" y="2543413"/>
            <a:ext cx="5741028" cy="35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800" dirty="0">
                <a:latin typeface="SVN-Gilroy" pitchFamily="2" charset="77"/>
              </a:rPr>
              <a:t>B. Yes, everything was half off</a:t>
            </a:r>
            <a:endParaRPr lang="en-VN" sz="2800" dirty="0">
              <a:latin typeface="SVN-Gilroy" pitchFamily="2" charset="77"/>
            </a:endParaRPr>
          </a:p>
          <a:p>
            <a:pPr marL="0" indent="0"/>
            <a:endParaRPr lang="en-US" sz="2800" dirty="0">
              <a:solidFill>
                <a:schemeClr val="tx1"/>
              </a:solidFill>
              <a:latin typeface="SVN-Gilroy" pitchFamily="2" charset="77"/>
              <a:ea typeface="+mn-ea"/>
              <a:cs typeface="+mn-cs"/>
            </a:endParaRPr>
          </a:p>
        </p:txBody>
      </p:sp>
      <p:sp>
        <p:nvSpPr>
          <p:cNvPr id="21" name="Google Shape;152;p25">
            <a:extLst>
              <a:ext uri="{FF2B5EF4-FFF2-40B4-BE49-F238E27FC236}">
                <a16:creationId xmlns:a16="http://schemas.microsoft.com/office/drawing/2014/main" id="{2B78CF67-EE12-E63C-77FB-161E5C98A451}"/>
              </a:ext>
            </a:extLst>
          </p:cNvPr>
          <p:cNvSpPr/>
          <p:nvPr/>
        </p:nvSpPr>
        <p:spPr>
          <a:xfrm>
            <a:off x="791477" y="2523893"/>
            <a:ext cx="5966045" cy="5495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C9D6E149-1A34-4896-CED5-0C2BD35E9EBB}"/>
              </a:ext>
            </a:extLst>
          </p:cNvPr>
          <p:cNvSpPr/>
          <p:nvPr/>
        </p:nvSpPr>
        <p:spPr>
          <a:xfrm>
            <a:off x="782628" y="889000"/>
            <a:ext cx="8840178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b="1" dirty="0">
                <a:solidFill>
                  <a:schemeClr val="tx1"/>
                </a:solidFill>
                <a:latin typeface="SVN-Gilroy" panose="00000500000000000000" pitchFamily="50" charset="0"/>
              </a:rPr>
              <a:t>Let’s buy our tickets now in case the show sells out.</a:t>
            </a:r>
            <a:endParaRPr lang="en-VN" sz="28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4D637064-7ED5-CAF7-798D-2CABDF0FEAFC}"/>
              </a:ext>
            </a:extLst>
          </p:cNvPr>
          <p:cNvSpPr/>
          <p:nvPr/>
        </p:nvSpPr>
        <p:spPr>
          <a:xfrm>
            <a:off x="762000" y="766174"/>
            <a:ext cx="8840178" cy="11716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b="1" dirty="0">
                <a:solidFill>
                  <a:srgbClr val="0039FF"/>
                </a:solidFill>
                <a:latin typeface="SVN-Gilroy" panose="00000500000000000000" pitchFamily="50" charset="0"/>
                <a:ea typeface="STZhongsong" panose="02010600040101010101" pitchFamily="2" charset="-122"/>
              </a:rPr>
              <a:t>Let’s buy our tickets </a:t>
            </a:r>
            <a:r>
              <a:rPr lang="en-US" sz="2800" b="1" dirty="0">
                <a:solidFill>
                  <a:schemeClr val="tx1"/>
                </a:solidFill>
                <a:latin typeface="SVN-Gilroy" panose="00000500000000000000" pitchFamily="50" charset="0"/>
                <a:ea typeface="STZhongsong" panose="02010600040101010101" pitchFamily="2" charset="-122"/>
              </a:rPr>
              <a:t>now in case the show sells out.</a:t>
            </a:r>
            <a:endParaRPr lang="en-VN" sz="2800" b="1" dirty="0">
              <a:solidFill>
                <a:schemeClr val="tx1"/>
              </a:solidFill>
              <a:latin typeface="SVN-Gilroy" panose="00000500000000000000" pitchFamily="50" charset="0"/>
              <a:ea typeface="STZhongsong" panose="02010600040101010101" pitchFamily="2" charset="-12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58F15-150C-DC10-D2AC-69A4BA0BA070}"/>
              </a:ext>
            </a:extLst>
          </p:cNvPr>
          <p:cNvSpPr txBox="1"/>
          <p:nvPr/>
        </p:nvSpPr>
        <p:spPr>
          <a:xfrm>
            <a:off x="303470" y="3225800"/>
            <a:ext cx="6646333" cy="29490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VN" sz="2600" b="1" dirty="0">
                <a:solidFill>
                  <a:srgbClr val="0037F4"/>
                </a:solidFill>
                <a:latin typeface="SVN-Gilroy XBold" pitchFamily="2" charset="77"/>
              </a:rPr>
              <a:t>Lưu ý:</a:t>
            </a:r>
          </a:p>
          <a:p>
            <a:pPr marL="381019" indent="-381019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SVN-Gilroy" pitchFamily="2" charset="77"/>
              </a:rPr>
              <a:t>Trong </a:t>
            </a:r>
            <a:r>
              <a:rPr lang="en-US" sz="2600" dirty="0" err="1">
                <a:latin typeface="SVN-Gilroy" pitchFamily="2" charset="77"/>
              </a:rPr>
              <a:t>câu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hỏi</a:t>
            </a:r>
            <a:r>
              <a:rPr lang="en-US" sz="2600" dirty="0">
                <a:latin typeface="SVN-Gilroy" pitchFamily="2" charset="77"/>
              </a:rPr>
              <a:t>: </a:t>
            </a:r>
            <a:r>
              <a:rPr lang="en-US" sz="2600" dirty="0" err="1">
                <a:latin typeface="SVN-Gilroy" pitchFamily="2" charset="77"/>
              </a:rPr>
              <a:t>Dựa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vào</a:t>
            </a:r>
            <a:r>
              <a:rPr lang="en-US" sz="2600" dirty="0">
                <a:latin typeface="SVN-Gilroy" pitchFamily="2" charset="77"/>
              </a:rPr>
              <a:t> 4 </a:t>
            </a:r>
            <a:r>
              <a:rPr lang="en-US" sz="2600" dirty="0" err="1">
                <a:latin typeface="SVN-Gilroy" pitchFamily="2" charset="77"/>
              </a:rPr>
              <a:t>từ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đầu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tiên</a:t>
            </a:r>
            <a:r>
              <a:rPr lang="en-US" sz="2600" dirty="0">
                <a:latin typeface="SVN-Gilroy" pitchFamily="2" charset="77"/>
              </a:rPr>
              <a:t>, </a:t>
            </a:r>
            <a:r>
              <a:rPr lang="en-US" sz="2600" dirty="0" err="1">
                <a:latin typeface="SVN-Gilroy" pitchFamily="2" charset="77"/>
              </a:rPr>
              <a:t>để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phán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đoán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ý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nghĩa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ngầm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hiểu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là</a:t>
            </a:r>
            <a:r>
              <a:rPr lang="en-US" sz="2600" dirty="0">
                <a:latin typeface="SVN-Gilroy" pitchFamily="2" charset="77"/>
              </a:rPr>
              <a:t> “</a:t>
            </a:r>
            <a:r>
              <a:rPr lang="en-US" sz="2600" dirty="0" err="1">
                <a:latin typeface="SVN-Gilroy" pitchFamily="2" charset="77"/>
              </a:rPr>
              <a:t>yêu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cầu</a:t>
            </a:r>
            <a:r>
              <a:rPr lang="en-US" sz="2600" dirty="0">
                <a:latin typeface="SVN-Gilroy" pitchFamily="2" charset="77"/>
              </a:rPr>
              <a:t>/ </a:t>
            </a:r>
            <a:r>
              <a:rPr lang="en-US" sz="2600" dirty="0" err="1">
                <a:latin typeface="SVN-Gilroy" pitchFamily="2" charset="77"/>
              </a:rPr>
              <a:t>đề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nghị</a:t>
            </a:r>
            <a:r>
              <a:rPr lang="en-US" sz="2600" dirty="0">
                <a:latin typeface="SVN-Gilroy" pitchFamily="2" charset="77"/>
              </a:rPr>
              <a:t> 1 </a:t>
            </a:r>
            <a:r>
              <a:rPr lang="en-US" sz="2600" dirty="0" err="1">
                <a:latin typeface="SVN-Gilroy" pitchFamily="2" charset="77"/>
              </a:rPr>
              <a:t>việc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làm</a:t>
            </a:r>
            <a:r>
              <a:rPr lang="en-US" sz="2600" dirty="0">
                <a:latin typeface="SVN-Gilroy" pitchFamily="2" charset="77"/>
              </a:rPr>
              <a:t>”</a:t>
            </a:r>
            <a:endParaRPr lang="en-VN" sz="2600" dirty="0">
              <a:latin typeface="SVN-Gilroy" pitchFamily="2" charset="77"/>
            </a:endParaRPr>
          </a:p>
          <a:p>
            <a:pPr marL="381019" indent="-381019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SVN-Gilroy" pitchFamily="2" charset="77"/>
              </a:rPr>
              <a:t>Trong </a:t>
            </a:r>
            <a:r>
              <a:rPr lang="en-US" sz="2600" dirty="0" err="1">
                <a:latin typeface="SVN-Gilroy" pitchFamily="2" charset="77"/>
              </a:rPr>
              <a:t>đáp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án</a:t>
            </a:r>
            <a:r>
              <a:rPr lang="en-US" sz="2600" dirty="0">
                <a:latin typeface="SVN-Gilroy" pitchFamily="2" charset="77"/>
              </a:rPr>
              <a:t>: </a:t>
            </a:r>
            <a:r>
              <a:rPr lang="en-US" sz="2600" dirty="0" err="1">
                <a:latin typeface="SVN-Gilroy" pitchFamily="2" charset="77"/>
              </a:rPr>
              <a:t>Xác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nhận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theo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nghĩa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ngầm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hiểu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đó</a:t>
            </a:r>
            <a:r>
              <a:rPr lang="en-US" sz="2600" dirty="0">
                <a:latin typeface="SVN-Gilroy" pitchFamily="2" charset="77"/>
              </a:rPr>
              <a:t>.</a:t>
            </a:r>
            <a:r>
              <a:rPr lang="en-VN" sz="2600" dirty="0">
                <a:latin typeface="SVN-Gilroy" pitchFamily="2" charset="77"/>
              </a:rPr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2FDA81-7D47-356F-1BE0-B363D6BD356D}"/>
              </a:ext>
            </a:extLst>
          </p:cNvPr>
          <p:cNvGrpSpPr/>
          <p:nvPr/>
        </p:nvGrpSpPr>
        <p:grpSpPr>
          <a:xfrm>
            <a:off x="791477" y="1752599"/>
            <a:ext cx="5966045" cy="549509"/>
            <a:chOff x="787532" y="1754067"/>
            <a:chExt cx="7025346" cy="549508"/>
          </a:xfrm>
        </p:grpSpPr>
        <p:sp>
          <p:nvSpPr>
            <p:cNvPr id="31" name="Google Shape;152;p25">
              <a:extLst>
                <a:ext uri="{FF2B5EF4-FFF2-40B4-BE49-F238E27FC236}">
                  <a16:creationId xmlns:a16="http://schemas.microsoft.com/office/drawing/2014/main" id="{3BE70368-2B50-605B-FC83-7C7D27808373}"/>
                </a:ext>
              </a:extLst>
            </p:cNvPr>
            <p:cNvSpPr/>
            <p:nvPr/>
          </p:nvSpPr>
          <p:spPr>
            <a:xfrm>
              <a:off x="787532" y="1754068"/>
              <a:ext cx="7025346" cy="549507"/>
            </a:xfrm>
            <a:prstGeom prst="roundRect">
              <a:avLst>
                <a:gd name="adj" fmla="val 50000"/>
              </a:avLst>
            </a:prstGeom>
            <a:solidFill>
              <a:srgbClr val="FF79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>
                <a:latin typeface="SVN-Gilroy" panose="00000500000000000000" pitchFamily="50" charset="0"/>
              </a:endParaRPr>
            </a:p>
          </p:txBody>
        </p:sp>
        <p:sp>
          <p:nvSpPr>
            <p:cNvPr id="32" name="Google Shape;154;p25">
              <a:extLst>
                <a:ext uri="{FF2B5EF4-FFF2-40B4-BE49-F238E27FC236}">
                  <a16:creationId xmlns:a16="http://schemas.microsoft.com/office/drawing/2014/main" id="{A5E8A2B6-56B1-CEB5-0AF4-57AA9A2D4695}"/>
                </a:ext>
              </a:extLst>
            </p:cNvPr>
            <p:cNvSpPr txBox="1">
              <a:spLocks/>
            </p:cNvSpPr>
            <p:nvPr/>
          </p:nvSpPr>
          <p:spPr>
            <a:xfrm>
              <a:off x="993930" y="1754067"/>
              <a:ext cx="6406245" cy="455615"/>
            </a:xfrm>
            <a:prstGeom prst="rect">
              <a:avLst/>
            </a:prstGeom>
            <a:noFill/>
          </p:spPr>
          <p:txBody>
            <a:bodyPr spcFirstLastPara="1" wrap="square" lIns="60950" tIns="60950" rIns="60950" bIns="60950" anchor="t" anchorCtr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sz="2800" dirty="0">
                  <a:latin typeface="SVN-Gilroy" pitchFamily="2" charset="77"/>
                </a:rPr>
                <a:t>A. That’s probably a good idea</a:t>
              </a:r>
              <a:endParaRPr lang="en-VN" sz="2800" dirty="0">
                <a:latin typeface="SVN-Gilroy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695810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Two women standing in front of a sign&#10;&#10;Description automatically generated">
            <a:extLst>
              <a:ext uri="{FF2B5EF4-FFF2-40B4-BE49-F238E27FC236}">
                <a16:creationId xmlns:a16="http://schemas.microsoft.com/office/drawing/2014/main" id="{F99758BB-C323-7027-563E-14E0ADB1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" y="0"/>
            <a:ext cx="10844431" cy="6858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1818284">
            <a:off x="8846780" y="-1491052"/>
            <a:ext cx="2361395" cy="10587968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2985317" y="-4856676"/>
            <a:ext cx="183141" cy="7369175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 rot="1818284">
            <a:off x="6356271" y="3546410"/>
            <a:ext cx="183141" cy="7369175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0750574" y="2942174"/>
            <a:ext cx="2129469" cy="5046614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45F1CDC1-3D1A-777C-84D4-F537DFB4E7D0}"/>
              </a:ext>
            </a:extLst>
          </p:cNvPr>
          <p:cNvSpPr txBox="1"/>
          <p:nvPr/>
        </p:nvSpPr>
        <p:spPr>
          <a:xfrm>
            <a:off x="188519" y="5184771"/>
            <a:ext cx="4655577" cy="654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22"/>
              </a:lnSpc>
            </a:pPr>
            <a:r>
              <a:rPr lang="en-US" sz="4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8D5FB85-73D6-4494-F0FE-2D539D1BA8BE}"/>
              </a:ext>
            </a:extLst>
          </p:cNvPr>
          <p:cNvGrpSpPr/>
          <p:nvPr/>
        </p:nvGrpSpPr>
        <p:grpSpPr>
          <a:xfrm>
            <a:off x="7785990" y="1567146"/>
            <a:ext cx="4187244" cy="3723710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E76FC5B-2828-0669-4BC2-7EBE989244A7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3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 sz="1200"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DE74290D-058F-55EF-6B11-FFCFF539B06E}"/>
              </a:ext>
            </a:extLst>
          </p:cNvPr>
          <p:cNvGrpSpPr/>
          <p:nvPr/>
        </p:nvGrpSpPr>
        <p:grpSpPr>
          <a:xfrm>
            <a:off x="304682" y="316916"/>
            <a:ext cx="662462" cy="625546"/>
            <a:chOff x="0" y="0"/>
            <a:chExt cx="812800" cy="8128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CA83BDF-F8B9-2BEC-C8D8-D6F0B69612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VN" sz="1200" dirty="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35CCC38-B455-F43F-976D-FAE20C68614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vi-VN" sz="2666" b="1" dirty="0">
                  <a:solidFill>
                    <a:srgbClr val="FFFFFF"/>
                  </a:solidFill>
                  <a:latin typeface="SVN-Gilroy XBold" pitchFamily="2" charset="77"/>
                </a:rPr>
                <a:t>4</a:t>
              </a:r>
              <a:endParaRPr lang="en-US" sz="2666" b="1" dirty="0">
                <a:solidFill>
                  <a:srgbClr val="FFFFFF"/>
                </a:solidFill>
                <a:latin typeface="SVN-Gilroy XBold" pitchFamily="2" charset="77"/>
              </a:endParaRPr>
            </a:p>
          </p:txBody>
        </p:sp>
      </p:grpSp>
      <p:sp>
        <p:nvSpPr>
          <p:cNvPr id="18" name="Google Shape;152;p25">
            <a:extLst>
              <a:ext uri="{FF2B5EF4-FFF2-40B4-BE49-F238E27FC236}">
                <a16:creationId xmlns:a16="http://schemas.microsoft.com/office/drawing/2014/main" id="{B4435876-9A3C-1282-B6D2-539DA11F6FAE}"/>
              </a:ext>
            </a:extLst>
          </p:cNvPr>
          <p:cNvSpPr/>
          <p:nvPr/>
        </p:nvSpPr>
        <p:spPr>
          <a:xfrm>
            <a:off x="791477" y="1803401"/>
            <a:ext cx="5465023" cy="5495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19" name="Google Shape;154;p25">
            <a:extLst>
              <a:ext uri="{FF2B5EF4-FFF2-40B4-BE49-F238E27FC236}">
                <a16:creationId xmlns:a16="http://schemas.microsoft.com/office/drawing/2014/main" id="{C72486F9-DB46-69EA-C469-02BFB121C5E4}"/>
              </a:ext>
            </a:extLst>
          </p:cNvPr>
          <p:cNvSpPr txBox="1">
            <a:spLocks/>
          </p:cNvSpPr>
          <p:nvPr/>
        </p:nvSpPr>
        <p:spPr>
          <a:xfrm>
            <a:off x="941120" y="1803911"/>
            <a:ext cx="7025346" cy="45561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SVN-Gilroy" pitchFamily="2" charset="77"/>
              </a:rPr>
              <a:t>A. Do you have other plans?</a:t>
            </a:r>
            <a:endParaRPr lang="en-VN" sz="2800" dirty="0">
              <a:latin typeface="SVN-Gilroy" pitchFamily="2" charset="77"/>
            </a:endParaRPr>
          </a:p>
        </p:txBody>
      </p:sp>
      <p:sp>
        <p:nvSpPr>
          <p:cNvPr id="20" name="Google Shape;154;p25">
            <a:extLst>
              <a:ext uri="{FF2B5EF4-FFF2-40B4-BE49-F238E27FC236}">
                <a16:creationId xmlns:a16="http://schemas.microsoft.com/office/drawing/2014/main" id="{8355B491-B09B-1469-4EBB-EB8F782CE051}"/>
              </a:ext>
            </a:extLst>
          </p:cNvPr>
          <p:cNvSpPr txBox="1">
            <a:spLocks/>
          </p:cNvSpPr>
          <p:nvPr/>
        </p:nvSpPr>
        <p:spPr>
          <a:xfrm>
            <a:off x="1021397" y="2606679"/>
            <a:ext cx="6547284" cy="49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800" dirty="0">
                <a:latin typeface="SVN-Gilroy" pitchFamily="2" charset="77"/>
              </a:rPr>
              <a:t>B. She will come, too</a:t>
            </a:r>
            <a:endParaRPr lang="en-VN" sz="2800" dirty="0">
              <a:latin typeface="SVN-Gilroy" pitchFamily="2" charset="77"/>
            </a:endParaRPr>
          </a:p>
          <a:p>
            <a:pPr marL="0" indent="0"/>
            <a:endParaRPr lang="en-US" sz="2800" dirty="0">
              <a:solidFill>
                <a:schemeClr val="tx1"/>
              </a:solidFill>
              <a:latin typeface="SVN-Gilroy" pitchFamily="2" charset="77"/>
              <a:ea typeface="+mn-ea"/>
              <a:cs typeface="+mn-cs"/>
            </a:endParaRPr>
          </a:p>
        </p:txBody>
      </p:sp>
      <p:sp>
        <p:nvSpPr>
          <p:cNvPr id="21" name="Google Shape;152;p25">
            <a:extLst>
              <a:ext uri="{FF2B5EF4-FFF2-40B4-BE49-F238E27FC236}">
                <a16:creationId xmlns:a16="http://schemas.microsoft.com/office/drawing/2014/main" id="{2B78CF67-EE12-E63C-77FB-161E5C98A451}"/>
              </a:ext>
            </a:extLst>
          </p:cNvPr>
          <p:cNvSpPr/>
          <p:nvPr/>
        </p:nvSpPr>
        <p:spPr>
          <a:xfrm>
            <a:off x="791477" y="2565401"/>
            <a:ext cx="5541231" cy="61389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C9D6E149-1A34-4896-CED5-0C2BD35E9EBB}"/>
              </a:ext>
            </a:extLst>
          </p:cNvPr>
          <p:cNvSpPr/>
          <p:nvPr/>
        </p:nvSpPr>
        <p:spPr>
          <a:xfrm>
            <a:off x="782629" y="889000"/>
            <a:ext cx="8587611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b="1" dirty="0">
                <a:solidFill>
                  <a:schemeClr val="tx1"/>
                </a:solidFill>
                <a:latin typeface="SVN-Gilroy" panose="00000500000000000000" pitchFamily="50" charset="0"/>
              </a:rPr>
              <a:t>I can’t make it to the party tonight.</a:t>
            </a:r>
            <a:endParaRPr lang="en-VN" sz="28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4D637064-7ED5-CAF7-798D-2CABDF0FEAFC}"/>
              </a:ext>
            </a:extLst>
          </p:cNvPr>
          <p:cNvSpPr/>
          <p:nvPr/>
        </p:nvSpPr>
        <p:spPr>
          <a:xfrm>
            <a:off x="762000" y="767838"/>
            <a:ext cx="6663644" cy="11716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b="1" dirty="0">
                <a:solidFill>
                  <a:srgbClr val="0039FF"/>
                </a:solidFill>
                <a:latin typeface="SVN-Gilroy" panose="00000500000000000000" pitchFamily="50" charset="0"/>
              </a:rPr>
              <a:t>I can’t make it</a:t>
            </a:r>
            <a:r>
              <a:rPr lang="en-US" sz="2800" b="1" dirty="0">
                <a:solidFill>
                  <a:schemeClr val="tx1"/>
                </a:solidFill>
                <a:latin typeface="SVN-Gilroy" panose="00000500000000000000" pitchFamily="50" charset="0"/>
              </a:rPr>
              <a:t> to the party tonight.</a:t>
            </a:r>
            <a:endParaRPr lang="en-VN" sz="28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58F15-150C-DC10-D2AC-69A4BA0BA070}"/>
              </a:ext>
            </a:extLst>
          </p:cNvPr>
          <p:cNvSpPr txBox="1"/>
          <p:nvPr/>
        </p:nvSpPr>
        <p:spPr>
          <a:xfrm>
            <a:off x="288531" y="3276600"/>
            <a:ext cx="6646333" cy="29490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VN" sz="2600" b="1" dirty="0">
                <a:solidFill>
                  <a:srgbClr val="0037F4"/>
                </a:solidFill>
                <a:latin typeface="SVN-Gilroy XBold" pitchFamily="2" charset="77"/>
              </a:rPr>
              <a:t>Lưu ý:</a:t>
            </a:r>
          </a:p>
          <a:p>
            <a:pPr marL="381019" indent="-381019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SVN-Gilroy" pitchFamily="2" charset="77"/>
              </a:rPr>
              <a:t>Trong </a:t>
            </a:r>
            <a:r>
              <a:rPr lang="en-US" sz="2600" dirty="0" err="1">
                <a:latin typeface="SVN-Gilroy" pitchFamily="2" charset="77"/>
              </a:rPr>
              <a:t>câu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hỏi</a:t>
            </a:r>
            <a:r>
              <a:rPr lang="en-US" sz="2600" dirty="0">
                <a:latin typeface="SVN-Gilroy" pitchFamily="2" charset="77"/>
              </a:rPr>
              <a:t>: </a:t>
            </a:r>
            <a:r>
              <a:rPr lang="en-US" sz="2600" dirty="0" err="1">
                <a:latin typeface="SVN-Gilroy" pitchFamily="2" charset="77"/>
              </a:rPr>
              <a:t>Dựa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vào</a:t>
            </a:r>
            <a:r>
              <a:rPr lang="en-US" sz="2600" dirty="0">
                <a:latin typeface="SVN-Gilroy" pitchFamily="2" charset="77"/>
              </a:rPr>
              <a:t> 4 </a:t>
            </a:r>
            <a:r>
              <a:rPr lang="en-US" sz="2600" dirty="0" err="1">
                <a:latin typeface="SVN-Gilroy" pitchFamily="2" charset="77"/>
              </a:rPr>
              <a:t>từ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đầu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tiên</a:t>
            </a:r>
            <a:r>
              <a:rPr lang="en-US" sz="2600" dirty="0">
                <a:latin typeface="SVN-Gilroy" pitchFamily="2" charset="77"/>
              </a:rPr>
              <a:t>, </a:t>
            </a:r>
            <a:r>
              <a:rPr lang="en-US" sz="2600" dirty="0" err="1">
                <a:latin typeface="SVN-Gilroy" pitchFamily="2" charset="77"/>
              </a:rPr>
              <a:t>để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phán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đoán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ý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nghĩa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ngầm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hiểu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là</a:t>
            </a:r>
            <a:r>
              <a:rPr lang="en-US" sz="2600" dirty="0">
                <a:latin typeface="SVN-Gilroy" pitchFamily="2" charset="77"/>
              </a:rPr>
              <a:t> “</a:t>
            </a:r>
            <a:r>
              <a:rPr lang="en-US" sz="2600" dirty="0" err="1">
                <a:latin typeface="SVN-Gilroy" pitchFamily="2" charset="77"/>
              </a:rPr>
              <a:t>thông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báo</a:t>
            </a:r>
            <a:r>
              <a:rPr lang="en-US" sz="2600" dirty="0">
                <a:latin typeface="SVN-Gilroy" pitchFamily="2" charset="77"/>
              </a:rPr>
              <a:t> 1 </a:t>
            </a:r>
            <a:r>
              <a:rPr lang="en-US" sz="2600" dirty="0" err="1">
                <a:latin typeface="SVN-Gilroy" pitchFamily="2" charset="77"/>
              </a:rPr>
              <a:t>nội</a:t>
            </a:r>
            <a:r>
              <a:rPr lang="en-US" sz="2600" dirty="0">
                <a:latin typeface="SVN-Gilroy" pitchFamily="2" charset="77"/>
              </a:rPr>
              <a:t> dung </a:t>
            </a:r>
            <a:r>
              <a:rPr lang="en-US" sz="2600" dirty="0" err="1">
                <a:latin typeface="SVN-Gilroy" pitchFamily="2" charset="77"/>
              </a:rPr>
              <a:t>mới</a:t>
            </a:r>
            <a:r>
              <a:rPr lang="en-US" sz="2600" dirty="0">
                <a:latin typeface="SVN-Gilroy" pitchFamily="2" charset="77"/>
              </a:rPr>
              <a:t>”</a:t>
            </a:r>
            <a:endParaRPr lang="en-VN" sz="2600" dirty="0">
              <a:latin typeface="SVN-Gilroy" pitchFamily="2" charset="77"/>
            </a:endParaRPr>
          </a:p>
          <a:p>
            <a:pPr marL="381019" indent="-381019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SVN-Gilroy" pitchFamily="2" charset="77"/>
              </a:rPr>
              <a:t>Trong </a:t>
            </a:r>
            <a:r>
              <a:rPr lang="en-US" sz="2600" dirty="0" err="1">
                <a:latin typeface="SVN-Gilroy" pitchFamily="2" charset="77"/>
              </a:rPr>
              <a:t>đáp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án</a:t>
            </a:r>
            <a:r>
              <a:rPr lang="en-US" sz="2600" dirty="0">
                <a:latin typeface="SVN-Gilroy" pitchFamily="2" charset="77"/>
              </a:rPr>
              <a:t>: </a:t>
            </a:r>
            <a:r>
              <a:rPr lang="en-US" sz="2600" dirty="0" err="1">
                <a:latin typeface="SVN-Gilroy" pitchFamily="2" charset="77"/>
              </a:rPr>
              <a:t>Xác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nhận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theo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nghĩa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ngầm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hiểu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đó</a:t>
            </a:r>
            <a:r>
              <a:rPr lang="en-US" sz="2600" dirty="0">
                <a:latin typeface="SVN-Gilroy" pitchFamily="2" charset="77"/>
              </a:rPr>
              <a:t>.</a:t>
            </a:r>
            <a:r>
              <a:rPr lang="en-VN" sz="2600" dirty="0">
                <a:latin typeface="SVN-Gilroy" pitchFamily="2" charset="77"/>
              </a:rPr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01A30C-A235-89C3-3FA9-C51DBFB160EB}"/>
              </a:ext>
            </a:extLst>
          </p:cNvPr>
          <p:cNvGrpSpPr/>
          <p:nvPr/>
        </p:nvGrpSpPr>
        <p:grpSpPr>
          <a:xfrm>
            <a:off x="782629" y="1803400"/>
            <a:ext cx="5990202" cy="552026"/>
            <a:chOff x="787532" y="1804772"/>
            <a:chExt cx="7584036" cy="552025"/>
          </a:xfrm>
        </p:grpSpPr>
        <p:sp>
          <p:nvSpPr>
            <p:cNvPr id="31" name="Google Shape;152;p25">
              <a:extLst>
                <a:ext uri="{FF2B5EF4-FFF2-40B4-BE49-F238E27FC236}">
                  <a16:creationId xmlns:a16="http://schemas.microsoft.com/office/drawing/2014/main" id="{3BE70368-2B50-605B-FC83-7C7D27808373}"/>
                </a:ext>
              </a:extLst>
            </p:cNvPr>
            <p:cNvSpPr/>
            <p:nvPr/>
          </p:nvSpPr>
          <p:spPr>
            <a:xfrm>
              <a:off x="787532" y="1807290"/>
              <a:ext cx="7025346" cy="549507"/>
            </a:xfrm>
            <a:prstGeom prst="roundRect">
              <a:avLst>
                <a:gd name="adj" fmla="val 50000"/>
              </a:avLst>
            </a:prstGeom>
            <a:solidFill>
              <a:srgbClr val="FF79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>
                <a:latin typeface="SVN-Gilroy" panose="00000500000000000000" pitchFamily="50" charset="0"/>
              </a:endParaRPr>
            </a:p>
          </p:txBody>
        </p:sp>
        <p:sp>
          <p:nvSpPr>
            <p:cNvPr id="32" name="Google Shape;154;p25">
              <a:extLst>
                <a:ext uri="{FF2B5EF4-FFF2-40B4-BE49-F238E27FC236}">
                  <a16:creationId xmlns:a16="http://schemas.microsoft.com/office/drawing/2014/main" id="{A5E8A2B6-56B1-CEB5-0AF4-57AA9A2D4695}"/>
                </a:ext>
              </a:extLst>
            </p:cNvPr>
            <p:cNvSpPr txBox="1">
              <a:spLocks/>
            </p:cNvSpPr>
            <p:nvPr/>
          </p:nvSpPr>
          <p:spPr>
            <a:xfrm>
              <a:off x="993929" y="1804772"/>
              <a:ext cx="7377639" cy="455615"/>
            </a:xfrm>
            <a:prstGeom prst="rect">
              <a:avLst/>
            </a:prstGeom>
            <a:noFill/>
          </p:spPr>
          <p:txBody>
            <a:bodyPr spcFirstLastPara="1" wrap="square" lIns="60950" tIns="60950" rIns="60950" bIns="60950" anchor="t" anchorCtr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sz="2800" dirty="0">
                  <a:latin typeface="SVN-Gilroy" pitchFamily="2" charset="77"/>
                </a:rPr>
                <a:t>A. Do you have other plans?</a:t>
              </a:r>
              <a:endParaRPr lang="en-VN" sz="2800" dirty="0">
                <a:latin typeface="SVN-Gilroy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386322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/>
      <p:bldP spid="23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18374" y="2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sz="1200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8B9A3D5A-D812-E641-A6B3-DDA86FC075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sz="1200" dirty="0"/>
          </a:p>
        </p:txBody>
      </p:sp>
      <p:grpSp>
        <p:nvGrpSpPr>
          <p:cNvPr id="2" name="Group 2"/>
          <p:cNvGrpSpPr/>
          <p:nvPr/>
        </p:nvGrpSpPr>
        <p:grpSpPr>
          <a:xfrm>
            <a:off x="3521337" y="3169628"/>
            <a:ext cx="1320292" cy="1052917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105866" y="3085082"/>
            <a:ext cx="4589779" cy="1175517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700490" y="1892878"/>
            <a:ext cx="8754274" cy="49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6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3657453" y="3262198"/>
            <a:ext cx="1101991" cy="885854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5028836" y="3211175"/>
            <a:ext cx="3620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5400" b="1" dirty="0">
                <a:solidFill>
                  <a:schemeClr val="bg1"/>
                </a:solidFill>
                <a:latin typeface="SVN-Gilroy XBold" pitchFamily="2" charset="77"/>
              </a:rPr>
              <a:t>Lý thuyết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3920695" y="3195082"/>
            <a:ext cx="6078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6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2</a:t>
            </a: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60" y="-228600"/>
            <a:ext cx="1697567" cy="119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2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6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2">
            <a:extLst>
              <a:ext uri="{FF2B5EF4-FFF2-40B4-BE49-F238E27FC236}">
                <a16:creationId xmlns:a16="http://schemas.microsoft.com/office/drawing/2014/main" id="{E3CBCC12-12D8-9CA3-D885-330AA8857B55}"/>
              </a:ext>
            </a:extLst>
          </p:cNvPr>
          <p:cNvSpPr/>
          <p:nvPr/>
        </p:nvSpPr>
        <p:spPr>
          <a:xfrm>
            <a:off x="-43126" y="8952"/>
            <a:ext cx="12191999" cy="690652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sz="2800" dirty="0"/>
          </a:p>
        </p:txBody>
      </p:sp>
      <p:pic>
        <p:nvPicPr>
          <p:cNvPr id="37" name="Picture 36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1C4867B7-D758-EF60-FE16-B3C95292BD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60" y="-228600"/>
            <a:ext cx="1697567" cy="1194348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4526132" y="1704112"/>
            <a:ext cx="3139737" cy="915150"/>
            <a:chOff x="0" y="0"/>
            <a:chExt cx="1537772" cy="110351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37772" cy="1103514"/>
            </a:xfrm>
            <a:custGeom>
              <a:avLst/>
              <a:gdLst/>
              <a:ahLst/>
              <a:cxnLst/>
              <a:rect l="l" t="t" r="r" b="b"/>
              <a:pathLst>
                <a:path w="1537772" h="1103514">
                  <a:moveTo>
                    <a:pt x="0" y="0"/>
                  </a:moveTo>
                  <a:lnTo>
                    <a:pt x="1537772" y="0"/>
                  </a:lnTo>
                  <a:lnTo>
                    <a:pt x="1537772" y="1103514"/>
                  </a:lnTo>
                  <a:lnTo>
                    <a:pt x="0" y="1103514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1537772" cy="116066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7336CF5-E427-4E47-291A-836054320D88}"/>
              </a:ext>
            </a:extLst>
          </p:cNvPr>
          <p:cNvSpPr txBox="1"/>
          <p:nvPr/>
        </p:nvSpPr>
        <p:spPr>
          <a:xfrm>
            <a:off x="4668015" y="1866520"/>
            <a:ext cx="3305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600" b="1" dirty="0">
                <a:solidFill>
                  <a:schemeClr val="bg1"/>
                </a:solidFill>
                <a:latin typeface="SVN-Gilroy XBold" pitchFamily="2" charset="77"/>
              </a:rPr>
              <a:t>4 từ đầu tiên</a:t>
            </a:r>
          </a:p>
        </p:txBody>
      </p:sp>
      <p:sp>
        <p:nvSpPr>
          <p:cNvPr id="36" name="TextBox 10">
            <a:extLst>
              <a:ext uri="{FF2B5EF4-FFF2-40B4-BE49-F238E27FC236}">
                <a16:creationId xmlns:a16="http://schemas.microsoft.com/office/drawing/2014/main" id="{67E75CC8-5808-1730-017F-B7C9344E60CF}"/>
              </a:ext>
            </a:extLst>
          </p:cNvPr>
          <p:cNvSpPr txBox="1"/>
          <p:nvPr/>
        </p:nvSpPr>
        <p:spPr>
          <a:xfrm>
            <a:off x="1351442" y="398161"/>
            <a:ext cx="9489115" cy="78688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400" b="1" dirty="0">
                <a:solidFill>
                  <a:srgbClr val="FE7809"/>
                </a:solidFill>
                <a:highlight>
                  <a:srgbClr val="FFFFFF"/>
                </a:highlight>
                <a:latin typeface="SVN-Gilroy XBold" pitchFamily="2" charset="77"/>
              </a:rPr>
              <a:t>CÁCH NHẬN DIỆN CÂU HỎI</a:t>
            </a:r>
            <a:endParaRPr lang="en-US" sz="4400" b="1" dirty="0">
              <a:solidFill>
                <a:srgbClr val="FE7809"/>
              </a:solidFill>
              <a:latin typeface="SVN-Gilroy XBold" pitchFamily="2" charset="7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AC668E-576E-00DC-FB65-91F29DC00AB6}"/>
              </a:ext>
            </a:extLst>
          </p:cNvPr>
          <p:cNvCxnSpPr>
            <a:cxnSpLocks/>
          </p:cNvCxnSpPr>
          <p:nvPr/>
        </p:nvCxnSpPr>
        <p:spPr>
          <a:xfrm flipV="1">
            <a:off x="2434264" y="2923084"/>
            <a:ext cx="7231434" cy="31772"/>
          </a:xfrm>
          <a:prstGeom prst="line">
            <a:avLst/>
          </a:prstGeom>
          <a:ln>
            <a:solidFill>
              <a:srgbClr val="0037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7BFE285-2108-7EC4-3639-93394A607E91}"/>
              </a:ext>
            </a:extLst>
          </p:cNvPr>
          <p:cNvSpPr txBox="1"/>
          <p:nvPr/>
        </p:nvSpPr>
        <p:spPr>
          <a:xfrm>
            <a:off x="1112244" y="3854237"/>
            <a:ext cx="26029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>
                <a:solidFill>
                  <a:srgbClr val="0037F4"/>
                </a:solidFill>
                <a:latin typeface="SVN-Gilroy" pitchFamily="2" charset="77"/>
              </a:rPr>
              <a:t>Thông báo nội dung mới</a:t>
            </a:r>
            <a:endParaRPr lang="en-VN" sz="2800" dirty="0">
              <a:solidFill>
                <a:srgbClr val="0037F4"/>
              </a:solidFill>
              <a:latin typeface="SVN-Gilroy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CE6F8-8CA1-2913-738F-32CBDF118C3B}"/>
              </a:ext>
            </a:extLst>
          </p:cNvPr>
          <p:cNvSpPr txBox="1"/>
          <p:nvPr/>
        </p:nvSpPr>
        <p:spPr>
          <a:xfrm>
            <a:off x="4940466" y="3841692"/>
            <a:ext cx="22400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>
                <a:solidFill>
                  <a:srgbClr val="0037F4"/>
                </a:solidFill>
                <a:latin typeface="SVN-Gilroy" pitchFamily="2" charset="77"/>
              </a:rPr>
              <a:t>Tìm kiếm sự tán đồng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3ECDC-0DF4-C0F3-CF79-28F4F054F2A4}"/>
              </a:ext>
            </a:extLst>
          </p:cNvPr>
          <p:cNvSpPr txBox="1"/>
          <p:nvPr/>
        </p:nvSpPr>
        <p:spPr>
          <a:xfrm>
            <a:off x="8839200" y="3796365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solidFill>
                  <a:srgbClr val="0037F4"/>
                </a:solidFill>
                <a:latin typeface="SVN-Gilroy" pitchFamily="2" charset="77"/>
              </a:rPr>
              <a:t>Yêu cầu/</a:t>
            </a:r>
            <a:r>
              <a:rPr lang="en-US" sz="2800" dirty="0">
                <a:solidFill>
                  <a:srgbClr val="0037F4"/>
                </a:solidFill>
                <a:latin typeface="SVN-Gilroy" pitchFamily="2" charset="77"/>
              </a:rPr>
              <a:t> </a:t>
            </a:r>
            <a:r>
              <a:rPr lang="vi-VN" sz="2800" dirty="0">
                <a:solidFill>
                  <a:srgbClr val="0037F4"/>
                </a:solidFill>
                <a:latin typeface="SVN-Gilroy" pitchFamily="2" charset="77"/>
              </a:rPr>
              <a:t>đề nghị</a:t>
            </a:r>
            <a:endParaRPr lang="en-VN" sz="2800" dirty="0">
              <a:solidFill>
                <a:srgbClr val="0037F4"/>
              </a:solidFill>
              <a:latin typeface="SVN-Gilroy" pitchFamily="2" charset="77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FD69AA-8982-0112-66C5-4FED3A0DC3AA}"/>
              </a:ext>
            </a:extLst>
          </p:cNvPr>
          <p:cNvCxnSpPr>
            <a:cxnSpLocks/>
          </p:cNvCxnSpPr>
          <p:nvPr/>
        </p:nvCxnSpPr>
        <p:spPr>
          <a:xfrm>
            <a:off x="2434263" y="2954856"/>
            <a:ext cx="0" cy="758114"/>
          </a:xfrm>
          <a:prstGeom prst="straightConnector1">
            <a:avLst/>
          </a:prstGeom>
          <a:ln>
            <a:solidFill>
              <a:srgbClr val="0037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BCDCF9-36CF-148A-85C5-B5AE4CD83AA4}"/>
              </a:ext>
            </a:extLst>
          </p:cNvPr>
          <p:cNvCxnSpPr>
            <a:cxnSpLocks/>
          </p:cNvCxnSpPr>
          <p:nvPr/>
        </p:nvCxnSpPr>
        <p:spPr>
          <a:xfrm>
            <a:off x="6096000" y="2954856"/>
            <a:ext cx="0" cy="758114"/>
          </a:xfrm>
          <a:prstGeom prst="straightConnector1">
            <a:avLst/>
          </a:prstGeom>
          <a:ln>
            <a:solidFill>
              <a:srgbClr val="0037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0C2C7E-4290-17BF-1DB6-C7D952B1C722}"/>
              </a:ext>
            </a:extLst>
          </p:cNvPr>
          <p:cNvCxnSpPr>
            <a:cxnSpLocks/>
          </p:cNvCxnSpPr>
          <p:nvPr/>
        </p:nvCxnSpPr>
        <p:spPr>
          <a:xfrm>
            <a:off x="9665697" y="2923084"/>
            <a:ext cx="0" cy="789886"/>
          </a:xfrm>
          <a:prstGeom prst="straightConnector1">
            <a:avLst/>
          </a:prstGeom>
          <a:ln>
            <a:solidFill>
              <a:srgbClr val="0037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CF83EDE-76ED-D958-BCCA-67E715B0668B}"/>
              </a:ext>
            </a:extLst>
          </p:cNvPr>
          <p:cNvSpPr/>
          <p:nvPr/>
        </p:nvSpPr>
        <p:spPr>
          <a:xfrm>
            <a:off x="1112245" y="3757117"/>
            <a:ext cx="2636869" cy="1130447"/>
          </a:xfrm>
          <a:prstGeom prst="roundRect">
            <a:avLst/>
          </a:prstGeom>
          <a:noFill/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79F8F02-1A0D-FDD2-FB96-F0DF2BC9B699}"/>
              </a:ext>
            </a:extLst>
          </p:cNvPr>
          <p:cNvSpPr/>
          <p:nvPr/>
        </p:nvSpPr>
        <p:spPr>
          <a:xfrm>
            <a:off x="4742924" y="3744573"/>
            <a:ext cx="2635115" cy="1130447"/>
          </a:xfrm>
          <a:prstGeom prst="roundRect">
            <a:avLst/>
          </a:prstGeom>
          <a:noFill/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4F8A2C7-1032-3759-F0F6-08EFA949A699}"/>
              </a:ext>
            </a:extLst>
          </p:cNvPr>
          <p:cNvSpPr/>
          <p:nvPr/>
        </p:nvSpPr>
        <p:spPr>
          <a:xfrm>
            <a:off x="8371849" y="3712970"/>
            <a:ext cx="2635111" cy="1129998"/>
          </a:xfrm>
          <a:prstGeom prst="roundRect">
            <a:avLst/>
          </a:prstGeom>
          <a:noFill/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8465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" grpId="0"/>
      <p:bldP spid="5" grpId="0"/>
      <p:bldP spid="6" grpId="0"/>
      <p:bldP spid="12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">
            <a:extLst>
              <a:ext uri="{FF2B5EF4-FFF2-40B4-BE49-F238E27FC236}">
                <a16:creationId xmlns:a16="http://schemas.microsoft.com/office/drawing/2014/main" id="{17242FC4-65BF-018F-E701-76B761604591}"/>
              </a:ext>
            </a:extLst>
          </p:cNvPr>
          <p:cNvSpPr/>
          <p:nvPr/>
        </p:nvSpPr>
        <p:spPr>
          <a:xfrm>
            <a:off x="-18374" y="1"/>
            <a:ext cx="12192000" cy="690652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sz="1200" dirty="0"/>
          </a:p>
        </p:txBody>
      </p:sp>
      <p:pic>
        <p:nvPicPr>
          <p:cNvPr id="27" name="Picture 26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8846DA71-E17C-C8A4-4BFF-0AD8DEA3BE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60" y="-228600"/>
            <a:ext cx="1697567" cy="1194348"/>
          </a:xfrm>
          <a:prstGeom prst="rect">
            <a:avLst/>
          </a:prstGeom>
        </p:spPr>
      </p:pic>
      <p:sp>
        <p:nvSpPr>
          <p:cNvPr id="2" name="TextBox 10">
            <a:extLst>
              <a:ext uri="{FF2B5EF4-FFF2-40B4-BE49-F238E27FC236}">
                <a16:creationId xmlns:a16="http://schemas.microsoft.com/office/drawing/2014/main" id="{57A2AD51-0ECE-B60B-8C5A-A52FDE5522E5}"/>
              </a:ext>
            </a:extLst>
          </p:cNvPr>
          <p:cNvSpPr txBox="1"/>
          <p:nvPr/>
        </p:nvSpPr>
        <p:spPr>
          <a:xfrm>
            <a:off x="1351443" y="609902"/>
            <a:ext cx="9489115" cy="71532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000" b="1" dirty="0">
                <a:solidFill>
                  <a:srgbClr val="FE7809"/>
                </a:solidFill>
                <a:highlight>
                  <a:srgbClr val="FFFFFF"/>
                </a:highlight>
                <a:latin typeface="SVN-Gilroy XBold" pitchFamily="2" charset="77"/>
              </a:rPr>
              <a:t>CÁCH NHẬN DIỆN ĐÁP ÁN ĐÚNG</a:t>
            </a:r>
            <a:endParaRPr lang="en-US" sz="4000" b="1" dirty="0">
              <a:solidFill>
                <a:srgbClr val="FE7809"/>
              </a:solidFill>
              <a:latin typeface="SVN-Gilroy XBold" pitchFamily="2" charset="77"/>
            </a:endParaRPr>
          </a:p>
        </p:txBody>
      </p:sp>
      <p:sp>
        <p:nvSpPr>
          <p:cNvPr id="3" name="Alternate Process 2">
            <a:extLst>
              <a:ext uri="{FF2B5EF4-FFF2-40B4-BE49-F238E27FC236}">
                <a16:creationId xmlns:a16="http://schemas.microsoft.com/office/drawing/2014/main" id="{D50D880F-DB3A-8AA4-2B1A-1B3ECCA33722}"/>
              </a:ext>
            </a:extLst>
          </p:cNvPr>
          <p:cNvSpPr/>
          <p:nvPr/>
        </p:nvSpPr>
        <p:spPr>
          <a:xfrm>
            <a:off x="340248" y="3194310"/>
            <a:ext cx="3879900" cy="912928"/>
          </a:xfrm>
          <a:prstGeom prst="flowChartAlternateProcess">
            <a:avLst/>
          </a:prstGeom>
          <a:solidFill>
            <a:srgbClr val="0037F4"/>
          </a:solidFill>
          <a:ln>
            <a:solidFill>
              <a:srgbClr val="003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VN" sz="4000" b="1" dirty="0" err="1">
                <a:solidFill>
                  <a:srgbClr val="FFFFFF"/>
                </a:solidFill>
                <a:latin typeface="SVN-Gilroy XBold" pitchFamily="2" charset="77"/>
              </a:rPr>
              <a:t>Câu</a:t>
            </a:r>
            <a:r>
              <a:rPr lang="en-US" altLang="en-VN" sz="4000" b="1" dirty="0">
                <a:solidFill>
                  <a:srgbClr val="FFFFFF"/>
                </a:solidFill>
                <a:latin typeface="SVN-Gilroy XBold" pitchFamily="2" charset="77"/>
              </a:rPr>
              <a:t> </a:t>
            </a:r>
            <a:r>
              <a:rPr lang="en-US" altLang="en-VN" sz="4000" b="1" dirty="0" err="1">
                <a:solidFill>
                  <a:srgbClr val="FFFFFF"/>
                </a:solidFill>
                <a:latin typeface="SVN-Gilroy XBold" pitchFamily="2" charset="77"/>
              </a:rPr>
              <a:t>trần</a:t>
            </a:r>
            <a:r>
              <a:rPr lang="en-US" altLang="en-VN" sz="4000" b="1" dirty="0">
                <a:solidFill>
                  <a:srgbClr val="FFFFFF"/>
                </a:solidFill>
                <a:latin typeface="SVN-Gilroy XBold" pitchFamily="2" charset="77"/>
              </a:rPr>
              <a:t> </a:t>
            </a:r>
            <a:r>
              <a:rPr lang="en-US" altLang="en-VN" sz="4000" b="1" dirty="0" err="1">
                <a:solidFill>
                  <a:srgbClr val="FFFFFF"/>
                </a:solidFill>
                <a:latin typeface="SVN-Gilroy XBold" pitchFamily="2" charset="77"/>
              </a:rPr>
              <a:t>thuật</a:t>
            </a:r>
            <a:endParaRPr lang="en-VN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1B4428-1E35-D33B-4CDC-CC58E79879F7}"/>
              </a:ext>
            </a:extLst>
          </p:cNvPr>
          <p:cNvSpPr txBox="1"/>
          <p:nvPr/>
        </p:nvSpPr>
        <p:spPr>
          <a:xfrm>
            <a:off x="6096000" y="1717198"/>
            <a:ext cx="4023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 dirty="0">
                <a:solidFill>
                  <a:srgbClr val="FF8007"/>
                </a:solidFill>
                <a:latin typeface="SVN-Gilroy" pitchFamily="2" charset="77"/>
              </a:rPr>
              <a:t>Cụm từ cảm thán diễn tả sự đồng ý</a:t>
            </a:r>
            <a:endParaRPr lang="en-VN" sz="2800" b="1" dirty="0">
              <a:solidFill>
                <a:srgbClr val="FF8007"/>
              </a:solidFill>
              <a:latin typeface="SVN-Gilroy Medium" pitchFamily="2" charset="77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163A919-92A4-FBB8-3A73-8D2CD0A086FA}"/>
              </a:ext>
            </a:extLst>
          </p:cNvPr>
          <p:cNvSpPr/>
          <p:nvPr/>
        </p:nvSpPr>
        <p:spPr>
          <a:xfrm>
            <a:off x="6096000" y="1662532"/>
            <a:ext cx="4076445" cy="1051227"/>
          </a:xfrm>
          <a:prstGeom prst="roundRect">
            <a:avLst/>
          </a:prstGeom>
          <a:noFill/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4D2679-539F-20B6-E894-940BA01DFE57}"/>
              </a:ext>
            </a:extLst>
          </p:cNvPr>
          <p:cNvSpPr txBox="1"/>
          <p:nvPr/>
        </p:nvSpPr>
        <p:spPr>
          <a:xfrm>
            <a:off x="6096000" y="3241037"/>
            <a:ext cx="4023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 dirty="0">
                <a:solidFill>
                  <a:srgbClr val="FF8007"/>
                </a:solidFill>
                <a:latin typeface="SVN-Gilroy" pitchFamily="2" charset="77"/>
              </a:rPr>
              <a:t>Cụm từ nêu cảm nhận cá nhân </a:t>
            </a:r>
            <a:endParaRPr lang="en-VN" sz="2800" b="1" dirty="0">
              <a:solidFill>
                <a:srgbClr val="FF8007"/>
              </a:solidFill>
              <a:latin typeface="SVN-Gilroy Medium" pitchFamily="2" charset="77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0CBEF2B-CCA4-0DD1-C665-833709B3A62D}"/>
              </a:ext>
            </a:extLst>
          </p:cNvPr>
          <p:cNvSpPr/>
          <p:nvPr/>
        </p:nvSpPr>
        <p:spPr>
          <a:xfrm>
            <a:off x="6096000" y="3192478"/>
            <a:ext cx="4076445" cy="1051227"/>
          </a:xfrm>
          <a:prstGeom prst="roundRect">
            <a:avLst/>
          </a:prstGeom>
          <a:noFill/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2A0C4A-C93E-0E30-477F-4DA1B5B730F6}"/>
              </a:ext>
            </a:extLst>
          </p:cNvPr>
          <p:cNvSpPr txBox="1"/>
          <p:nvPr/>
        </p:nvSpPr>
        <p:spPr>
          <a:xfrm>
            <a:off x="6122233" y="4972843"/>
            <a:ext cx="4023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 dirty="0">
                <a:solidFill>
                  <a:srgbClr val="FF8007"/>
                </a:solidFill>
                <a:latin typeface="SVN-Gilroy" pitchFamily="2" charset="77"/>
              </a:rPr>
              <a:t>Câu hỏi ngược lại </a:t>
            </a:r>
            <a:endParaRPr lang="en-VN" sz="2800" b="1" dirty="0">
              <a:solidFill>
                <a:srgbClr val="FF8007"/>
              </a:solidFill>
              <a:latin typeface="SVN-Gilroy Medium" pitchFamily="2" charset="77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FAE1E2B-6C46-E6E8-AA56-A6FED3FA5BB5}"/>
              </a:ext>
            </a:extLst>
          </p:cNvPr>
          <p:cNvSpPr/>
          <p:nvPr/>
        </p:nvSpPr>
        <p:spPr>
          <a:xfrm>
            <a:off x="6096000" y="4723895"/>
            <a:ext cx="4076445" cy="1051228"/>
          </a:xfrm>
          <a:prstGeom prst="roundRect">
            <a:avLst/>
          </a:prstGeom>
          <a:noFill/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42F43C0-2D6A-3440-36FA-84E1416847E5}"/>
              </a:ext>
            </a:extLst>
          </p:cNvPr>
          <p:cNvCxnSpPr/>
          <p:nvPr/>
        </p:nvCxnSpPr>
        <p:spPr>
          <a:xfrm>
            <a:off x="4784651" y="2211572"/>
            <a:ext cx="0" cy="3083442"/>
          </a:xfrm>
          <a:prstGeom prst="line">
            <a:avLst/>
          </a:prstGeom>
          <a:ln>
            <a:solidFill>
              <a:srgbClr val="0037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0C96943-1E47-3A61-8096-3BEFA5F8C93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784651" y="2194252"/>
            <a:ext cx="1311349" cy="0"/>
          </a:xfrm>
          <a:prstGeom prst="straightConnector1">
            <a:avLst/>
          </a:prstGeom>
          <a:ln>
            <a:solidFill>
              <a:srgbClr val="0037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3AC5E0B-A4E5-3ECB-D890-6DEF9490C6A5}"/>
              </a:ext>
            </a:extLst>
          </p:cNvPr>
          <p:cNvCxnSpPr>
            <a:cxnSpLocks/>
          </p:cNvCxnSpPr>
          <p:nvPr/>
        </p:nvCxnSpPr>
        <p:spPr>
          <a:xfrm>
            <a:off x="4784651" y="3728884"/>
            <a:ext cx="1311348" cy="0"/>
          </a:xfrm>
          <a:prstGeom prst="straightConnector1">
            <a:avLst/>
          </a:prstGeom>
          <a:ln>
            <a:solidFill>
              <a:srgbClr val="0037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3F9286-61B2-6A00-7E4A-AF3FA7F908DD}"/>
              </a:ext>
            </a:extLst>
          </p:cNvPr>
          <p:cNvCxnSpPr>
            <a:cxnSpLocks/>
          </p:cNvCxnSpPr>
          <p:nvPr/>
        </p:nvCxnSpPr>
        <p:spPr>
          <a:xfrm>
            <a:off x="4784651" y="5259972"/>
            <a:ext cx="1311348" cy="0"/>
          </a:xfrm>
          <a:prstGeom prst="straightConnector1">
            <a:avLst/>
          </a:prstGeom>
          <a:ln>
            <a:solidFill>
              <a:srgbClr val="0037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8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5" grpId="0"/>
      <p:bldP spid="16" grpId="0" animBg="1"/>
      <p:bldP spid="17" grpId="0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18374" y="2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sz="1200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8B9A3D5A-D812-E641-A6B3-DDA86FC075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sz="1200" dirty="0"/>
          </a:p>
        </p:txBody>
      </p:sp>
      <p:grpSp>
        <p:nvGrpSpPr>
          <p:cNvPr id="2" name="Group 2"/>
          <p:cNvGrpSpPr/>
          <p:nvPr/>
        </p:nvGrpSpPr>
        <p:grpSpPr>
          <a:xfrm>
            <a:off x="3567057" y="3184868"/>
            <a:ext cx="1320292" cy="1052917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151586" y="3100322"/>
            <a:ext cx="4589779" cy="1175517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721786" y="2007178"/>
            <a:ext cx="8754274" cy="49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6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3703173" y="3277438"/>
            <a:ext cx="1101991" cy="885854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5234261" y="3185706"/>
            <a:ext cx="3620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5400" b="1" dirty="0">
                <a:solidFill>
                  <a:schemeClr val="bg1"/>
                </a:solidFill>
                <a:latin typeface="SVN-Gilroy XBold" pitchFamily="2" charset="77"/>
              </a:rPr>
              <a:t>Từ vựng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3966415" y="3210322"/>
            <a:ext cx="6078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6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3</a:t>
            </a: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60" y="-228600"/>
            <a:ext cx="1697567" cy="119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0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6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5DA6E2F-ABBC-474E-A1F5-35911775A739}"/>
              </a:ext>
            </a:extLst>
          </p:cNvPr>
          <p:cNvSpPr/>
          <p:nvPr/>
        </p:nvSpPr>
        <p:spPr>
          <a:xfrm>
            <a:off x="-18374" y="2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VN" sz="1200" dirty="0"/>
          </a:p>
        </p:txBody>
      </p:sp>
      <p:pic>
        <p:nvPicPr>
          <p:cNvPr id="7" name="Picture 6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F12147D-6A0D-DDAE-BC5E-E3742F364B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60" y="-228600"/>
            <a:ext cx="1697567" cy="1194348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BF5FCD4-1E09-75FB-8732-30F2D89F8888}"/>
              </a:ext>
            </a:extLst>
          </p:cNvPr>
          <p:cNvGraphicFramePr>
            <a:graphicFrameLocks noGrp="1"/>
          </p:cNvGraphicFramePr>
          <p:nvPr/>
        </p:nvGraphicFramePr>
        <p:xfrm>
          <a:off x="235670" y="1074060"/>
          <a:ext cx="11868346" cy="490718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934173">
                  <a:extLst>
                    <a:ext uri="{9D8B030D-6E8A-4147-A177-3AD203B41FA5}">
                      <a16:colId xmlns:a16="http://schemas.microsoft.com/office/drawing/2014/main" val="734931601"/>
                    </a:ext>
                  </a:extLst>
                </a:gridCol>
                <a:gridCol w="5934173">
                  <a:extLst>
                    <a:ext uri="{9D8B030D-6E8A-4147-A177-3AD203B41FA5}">
                      <a16:colId xmlns:a16="http://schemas.microsoft.com/office/drawing/2014/main" val="500332774"/>
                    </a:ext>
                  </a:extLst>
                </a:gridCol>
              </a:tblGrid>
              <a:tr h="4907185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I can’t open the file. </a:t>
                      </a: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The copier is broken.</a:t>
                      </a: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I’m afraid I won’t join you. </a:t>
                      </a: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I’m having trouble doing A. </a:t>
                      </a: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We’re out of flyers. </a:t>
                      </a: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We need to buy a new blender.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Sorry, I’ll try sending it again.</a:t>
                      </a:r>
                      <a:endParaRPr lang="en-VN" sz="2800" b="0" i="0" kern="1200" dirty="0">
                        <a:solidFill>
                          <a:schemeClr val="tx1"/>
                        </a:solidFill>
                        <a:effectLst/>
                        <a:latin typeface="SVN-Gilroy" pitchFamily="2" charset="77"/>
                        <a:ea typeface="+mn-ea"/>
                        <a:cs typeface="+mn-cs"/>
                      </a:endParaRP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Call the technician.</a:t>
                      </a:r>
                      <a:endParaRPr lang="en-VN" sz="2800" b="0" i="0" kern="1200" dirty="0">
                        <a:solidFill>
                          <a:schemeClr val="tx1"/>
                        </a:solidFill>
                        <a:effectLst/>
                        <a:latin typeface="SVN-Gilroy" pitchFamily="2" charset="77"/>
                        <a:ea typeface="+mn-ea"/>
                        <a:cs typeface="+mn-cs"/>
                      </a:endParaRP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I’m sorry to hear that.</a:t>
                      </a:r>
                      <a:endParaRPr lang="en-VN" sz="2800" b="0" i="0" kern="1200" dirty="0">
                        <a:solidFill>
                          <a:schemeClr val="tx1"/>
                        </a:solidFill>
                        <a:effectLst/>
                        <a:latin typeface="SVN-Gilroy" pitchFamily="2" charset="77"/>
                        <a:ea typeface="+mn-ea"/>
                        <a:cs typeface="+mn-cs"/>
                      </a:endParaRP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I can help you with that.</a:t>
                      </a:r>
                      <a:endParaRPr lang="en-VN" sz="2800" b="0" i="0" kern="1200" dirty="0">
                        <a:solidFill>
                          <a:schemeClr val="tx1"/>
                        </a:solidFill>
                        <a:effectLst/>
                        <a:latin typeface="SVN-Gilroy" pitchFamily="2" charset="77"/>
                        <a:ea typeface="+mn-ea"/>
                        <a:cs typeface="+mn-cs"/>
                      </a:endParaRP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There’s a printer in my office.</a:t>
                      </a:r>
                      <a:endParaRPr lang="en-VN" sz="2800" b="0" i="0" kern="1200" dirty="0">
                        <a:solidFill>
                          <a:schemeClr val="tx1"/>
                        </a:solidFill>
                        <a:effectLst/>
                        <a:latin typeface="SVN-Gilroy" pitchFamily="2" charset="77"/>
                        <a:ea typeface="+mn-ea"/>
                        <a:cs typeface="+mn-cs"/>
                      </a:endParaRP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That’s a good idea.</a:t>
                      </a:r>
                      <a:endParaRPr lang="en-VN" sz="2800" b="0" i="0" kern="1200" dirty="0">
                        <a:solidFill>
                          <a:schemeClr val="tx1"/>
                        </a:solidFill>
                        <a:effectLst/>
                        <a:latin typeface="SVN-Gilroy" pitchFamily="2" charset="77"/>
                        <a:ea typeface="+mn-ea"/>
                        <a:cs typeface="+mn-cs"/>
                      </a:endParaRPr>
                    </a:p>
                    <a:p>
                      <a:pPr marL="457200" indent="-457200" algn="l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3000" b="0" i="0" kern="1200" dirty="0">
                        <a:solidFill>
                          <a:schemeClr val="tx1"/>
                        </a:solidFill>
                        <a:effectLst/>
                        <a:latin typeface="SVN-Gilroy" pitchFamily="2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71477"/>
                  </a:ext>
                </a:extLst>
              </a:tr>
            </a:tbl>
          </a:graphicData>
        </a:graphic>
      </p:graphicFrame>
      <p:sp>
        <p:nvSpPr>
          <p:cNvPr id="18" name="TextBox 10">
            <a:extLst>
              <a:ext uri="{FF2B5EF4-FFF2-40B4-BE49-F238E27FC236}">
                <a16:creationId xmlns:a16="http://schemas.microsoft.com/office/drawing/2014/main" id="{41A6EA6D-1F05-5AE8-7884-88F592AE861E}"/>
              </a:ext>
            </a:extLst>
          </p:cNvPr>
          <p:cNvSpPr txBox="1"/>
          <p:nvPr/>
        </p:nvSpPr>
        <p:spPr>
          <a:xfrm>
            <a:off x="1467353" y="201627"/>
            <a:ext cx="9489115" cy="64383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b="1" dirty="0">
                <a:solidFill>
                  <a:srgbClr val="FE7809"/>
                </a:solidFill>
                <a:highlight>
                  <a:srgbClr val="FFFFFF"/>
                </a:highlight>
                <a:latin typeface="SVN-Gilroy XBold" pitchFamily="2" charset="77"/>
              </a:rPr>
              <a:t>TỪ VỰNG</a:t>
            </a:r>
            <a:endParaRPr lang="en-US" sz="3600" b="1" dirty="0">
              <a:solidFill>
                <a:srgbClr val="FE7809"/>
              </a:solidFill>
              <a:latin typeface="SVN-Gilroy X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158588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5DA6E2F-ABBC-474E-A1F5-35911775A739}"/>
              </a:ext>
            </a:extLst>
          </p:cNvPr>
          <p:cNvSpPr/>
          <p:nvPr/>
        </p:nvSpPr>
        <p:spPr>
          <a:xfrm>
            <a:off x="-18374" y="2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VN" sz="1200" dirty="0"/>
          </a:p>
        </p:txBody>
      </p:sp>
      <p:pic>
        <p:nvPicPr>
          <p:cNvPr id="7" name="Picture 6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F12147D-6A0D-DDAE-BC5E-E3742F364B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60" y="-228600"/>
            <a:ext cx="1697567" cy="1194348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BF5FCD4-1E09-75FB-8732-30F2D89F8888}"/>
              </a:ext>
            </a:extLst>
          </p:cNvPr>
          <p:cNvGraphicFramePr>
            <a:graphicFrameLocks noGrp="1"/>
          </p:cNvGraphicFramePr>
          <p:nvPr/>
        </p:nvGraphicFramePr>
        <p:xfrm>
          <a:off x="632729" y="1295949"/>
          <a:ext cx="11158361" cy="380945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853551">
                  <a:extLst>
                    <a:ext uri="{9D8B030D-6E8A-4147-A177-3AD203B41FA5}">
                      <a16:colId xmlns:a16="http://schemas.microsoft.com/office/drawing/2014/main" val="734931601"/>
                    </a:ext>
                  </a:extLst>
                </a:gridCol>
                <a:gridCol w="5304810">
                  <a:extLst>
                    <a:ext uri="{9D8B030D-6E8A-4147-A177-3AD203B41FA5}">
                      <a16:colId xmlns:a16="http://schemas.microsoft.com/office/drawing/2014/main" val="500332774"/>
                    </a:ext>
                  </a:extLst>
                </a:gridCol>
              </a:tblGrid>
              <a:tr h="3809451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6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We should call off the meeting.</a:t>
                      </a:r>
                      <a:endParaRPr lang="en-VN" sz="2600" b="0" i="0" kern="1200" dirty="0">
                        <a:solidFill>
                          <a:schemeClr val="tx1"/>
                        </a:solidFill>
                        <a:effectLst/>
                        <a:latin typeface="SVN-Gilroy" pitchFamily="2" charset="77"/>
                        <a:ea typeface="+mn-ea"/>
                        <a:cs typeface="+mn-cs"/>
                      </a:endParaRP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6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We’re going out for dinner tonight. </a:t>
                      </a:r>
                      <a:endParaRPr lang="en-VN" sz="2600" b="0" i="0" kern="1200" dirty="0">
                        <a:solidFill>
                          <a:schemeClr val="tx1"/>
                        </a:solidFill>
                        <a:effectLst/>
                        <a:latin typeface="SVN-Gilroy" pitchFamily="2" charset="77"/>
                        <a:ea typeface="+mn-ea"/>
                        <a:cs typeface="+mn-cs"/>
                      </a:endParaRP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6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The deadline is on Monday. </a:t>
                      </a:r>
                      <a:endParaRPr lang="en-VN" sz="2600" b="0" i="0" kern="1200" dirty="0">
                        <a:solidFill>
                          <a:schemeClr val="tx1"/>
                        </a:solidFill>
                        <a:effectLst/>
                        <a:latin typeface="SVN-Gilroy" pitchFamily="2" charset="77"/>
                        <a:ea typeface="+mn-ea"/>
                        <a:cs typeface="+mn-cs"/>
                      </a:endParaRP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6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Our online business is growing faster this year. </a:t>
                      </a:r>
                      <a:endParaRPr lang="en-VN" sz="2600" b="0" i="0" kern="1200" dirty="0">
                        <a:solidFill>
                          <a:schemeClr val="tx1"/>
                        </a:solidFill>
                        <a:effectLst/>
                        <a:latin typeface="SVN-Gilroy" pitchFamily="2" charset="77"/>
                        <a:ea typeface="+mn-ea"/>
                        <a:cs typeface="+mn-cs"/>
                      </a:endParaRP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6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Our sales are low.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6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I agree with you.</a:t>
                      </a:r>
                      <a:endParaRPr lang="en-VN" sz="2600" b="0" i="0" kern="1200" dirty="0">
                        <a:solidFill>
                          <a:schemeClr val="tx1"/>
                        </a:solidFill>
                        <a:effectLst/>
                        <a:latin typeface="SVN-Gilroy" pitchFamily="2" charset="77"/>
                        <a:ea typeface="+mn-ea"/>
                        <a:cs typeface="+mn-cs"/>
                      </a:endParaRP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6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That sounds nice.</a:t>
                      </a:r>
                      <a:endParaRPr lang="en-VN" sz="2600" b="0" i="0" kern="1200" dirty="0">
                        <a:solidFill>
                          <a:schemeClr val="tx1"/>
                        </a:solidFill>
                        <a:effectLst/>
                        <a:latin typeface="SVN-Gilroy" pitchFamily="2" charset="77"/>
                        <a:ea typeface="+mn-ea"/>
                        <a:cs typeface="+mn-cs"/>
                      </a:endParaRP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6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Where did you hear that?</a:t>
                      </a:r>
                      <a:endParaRPr lang="en-VN" sz="2600" b="0" i="0" kern="1200" dirty="0">
                        <a:solidFill>
                          <a:schemeClr val="tx1"/>
                        </a:solidFill>
                        <a:effectLst/>
                        <a:latin typeface="SVN-Gilroy" pitchFamily="2" charset="77"/>
                        <a:ea typeface="+mn-ea"/>
                        <a:cs typeface="+mn-cs"/>
                      </a:endParaRP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6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It really is.</a:t>
                      </a: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VN" sz="2600" b="0" i="0" kern="1200" dirty="0">
                        <a:solidFill>
                          <a:schemeClr val="tx1"/>
                        </a:solidFill>
                        <a:effectLst/>
                        <a:latin typeface="SVN-Gilroy" pitchFamily="2" charset="77"/>
                        <a:ea typeface="+mn-ea"/>
                        <a:cs typeface="+mn-cs"/>
                      </a:endParaRP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6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I’ll look at the results again.</a:t>
                      </a:r>
                      <a:r>
                        <a:rPr lang="en-VN" sz="2600" b="0" i="0" dirty="0">
                          <a:effectLst/>
                          <a:latin typeface="SVN-Gilroy" pitchFamily="2" charset="77"/>
                        </a:rPr>
                        <a:t> </a:t>
                      </a:r>
                      <a:endParaRPr lang="en-VN" sz="2600" b="0" i="0" dirty="0">
                        <a:latin typeface="SVN-Gilroy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71477"/>
                  </a:ext>
                </a:extLst>
              </a:tr>
            </a:tbl>
          </a:graphicData>
        </a:graphic>
      </p:graphicFrame>
      <p:sp>
        <p:nvSpPr>
          <p:cNvPr id="18" name="TextBox 10">
            <a:extLst>
              <a:ext uri="{FF2B5EF4-FFF2-40B4-BE49-F238E27FC236}">
                <a16:creationId xmlns:a16="http://schemas.microsoft.com/office/drawing/2014/main" id="{41A6EA6D-1F05-5AE8-7884-88F592AE861E}"/>
              </a:ext>
            </a:extLst>
          </p:cNvPr>
          <p:cNvSpPr txBox="1"/>
          <p:nvPr/>
        </p:nvSpPr>
        <p:spPr>
          <a:xfrm>
            <a:off x="1467353" y="201627"/>
            <a:ext cx="9489115" cy="64383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b="1" dirty="0">
                <a:solidFill>
                  <a:srgbClr val="FE7809"/>
                </a:solidFill>
                <a:highlight>
                  <a:srgbClr val="FFFFFF"/>
                </a:highlight>
                <a:latin typeface="SVN-Gilroy XBold" pitchFamily="2" charset="77"/>
              </a:rPr>
              <a:t>TỪ VỰNG</a:t>
            </a:r>
            <a:endParaRPr lang="en-US" sz="3600" b="1" dirty="0">
              <a:solidFill>
                <a:srgbClr val="FE7809"/>
              </a:solidFill>
              <a:latin typeface="SVN-Gilroy X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3815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18374" y="2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sz="1200" dirty="0"/>
          </a:p>
        </p:txBody>
      </p:sp>
      <p:grpSp>
        <p:nvGrpSpPr>
          <p:cNvPr id="2" name="Group 2"/>
          <p:cNvGrpSpPr/>
          <p:nvPr/>
        </p:nvGrpSpPr>
        <p:grpSpPr>
          <a:xfrm>
            <a:off x="685801" y="2491193"/>
            <a:ext cx="1320292" cy="1052917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16385" y="2491193"/>
            <a:ext cx="1320292" cy="1052917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5801" y="4469570"/>
            <a:ext cx="1320292" cy="1052917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16385" y="4469570"/>
            <a:ext cx="1320292" cy="1052917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70330" y="2406647"/>
            <a:ext cx="4589779" cy="1175517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258000" y="2406647"/>
            <a:ext cx="4589779" cy="1175517"/>
            <a:chOff x="0" y="0"/>
            <a:chExt cx="2009263" cy="698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70330" y="4385025"/>
            <a:ext cx="4589779" cy="1175517"/>
            <a:chOff x="0" y="0"/>
            <a:chExt cx="2009263" cy="698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258000" y="4385025"/>
            <a:ext cx="4589779" cy="1175517"/>
            <a:chOff x="0" y="0"/>
            <a:chExt cx="2009263" cy="6985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880862" y="1200660"/>
            <a:ext cx="8754274" cy="49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6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798471" y="2560318"/>
            <a:ext cx="1101991" cy="885854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 sz="1200"/>
          </a:p>
        </p:txBody>
      </p:sp>
      <p:sp>
        <p:nvSpPr>
          <p:cNvPr id="28" name="Freeform 28"/>
          <p:cNvSpPr/>
          <p:nvPr/>
        </p:nvSpPr>
        <p:spPr>
          <a:xfrm>
            <a:off x="9916354" y="2561294"/>
            <a:ext cx="1108890" cy="891400"/>
          </a:xfrm>
          <a:custGeom>
            <a:avLst/>
            <a:gdLst/>
            <a:ahLst/>
            <a:cxnLst/>
            <a:rect l="l" t="t" r="r" b="b"/>
            <a:pathLst>
              <a:path w="2128871" h="1844135">
                <a:moveTo>
                  <a:pt x="0" y="0"/>
                </a:moveTo>
                <a:lnTo>
                  <a:pt x="2128871" y="0"/>
                </a:lnTo>
                <a:lnTo>
                  <a:pt x="2128871" y="1844135"/>
                </a:lnTo>
                <a:lnTo>
                  <a:pt x="0" y="1844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 sz="1200"/>
          </a:p>
        </p:txBody>
      </p:sp>
      <p:sp>
        <p:nvSpPr>
          <p:cNvPr id="29" name="Freeform 29"/>
          <p:cNvSpPr/>
          <p:nvPr/>
        </p:nvSpPr>
        <p:spPr>
          <a:xfrm>
            <a:off x="813150" y="4555916"/>
            <a:ext cx="1101991" cy="885854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 sz="1200"/>
          </a:p>
        </p:txBody>
      </p:sp>
      <p:sp>
        <p:nvSpPr>
          <p:cNvPr id="30" name="Freeform 30"/>
          <p:cNvSpPr/>
          <p:nvPr/>
        </p:nvSpPr>
        <p:spPr>
          <a:xfrm>
            <a:off x="9916354" y="4557780"/>
            <a:ext cx="1090348" cy="876495"/>
          </a:xfrm>
          <a:custGeom>
            <a:avLst/>
            <a:gdLst/>
            <a:ahLst/>
            <a:cxnLst/>
            <a:rect l="l" t="t" r="r" b="b"/>
            <a:pathLst>
              <a:path w="2093274" h="1813299">
                <a:moveTo>
                  <a:pt x="0" y="0"/>
                </a:moveTo>
                <a:lnTo>
                  <a:pt x="2093274" y="0"/>
                </a:lnTo>
                <a:lnTo>
                  <a:pt x="2093274" y="1813299"/>
                </a:lnTo>
                <a:lnTo>
                  <a:pt x="0" y="1813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2826101" y="2622274"/>
            <a:ext cx="36208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4400" b="1" dirty="0">
                <a:solidFill>
                  <a:schemeClr val="bg1"/>
                </a:solidFill>
                <a:latin typeface="SVN-Gilroy XBold" pitchFamily="2" charset="77"/>
              </a:rPr>
              <a:t>Ví dụ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DB5D0F-DF5F-3387-C049-49651A8DE9FD}"/>
              </a:ext>
            </a:extLst>
          </p:cNvPr>
          <p:cNvSpPr txBox="1"/>
          <p:nvPr/>
        </p:nvSpPr>
        <p:spPr>
          <a:xfrm>
            <a:off x="2390135" y="4600518"/>
            <a:ext cx="29063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4400" b="1" dirty="0">
                <a:solidFill>
                  <a:schemeClr val="bg1"/>
                </a:solidFill>
                <a:latin typeface="SVN-Gilroy XBold" pitchFamily="2" charset="77"/>
              </a:rPr>
              <a:t>Lý thuyết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D336F9-7B66-AF71-6A87-E97A55F2AC0A}"/>
              </a:ext>
            </a:extLst>
          </p:cNvPr>
          <p:cNvSpPr txBox="1"/>
          <p:nvPr/>
        </p:nvSpPr>
        <p:spPr>
          <a:xfrm>
            <a:off x="7421290" y="2591470"/>
            <a:ext cx="29063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4400" b="1" dirty="0">
                <a:solidFill>
                  <a:schemeClr val="bg1"/>
                </a:solidFill>
                <a:latin typeface="SVN-Gilroy XBold" pitchFamily="2" charset="77"/>
              </a:rPr>
              <a:t>Từ vựng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4AE68A3-F4E4-39DC-D16C-DB8EB732DA85}"/>
              </a:ext>
            </a:extLst>
          </p:cNvPr>
          <p:cNvSpPr txBox="1"/>
          <p:nvPr/>
        </p:nvSpPr>
        <p:spPr>
          <a:xfrm>
            <a:off x="6906775" y="4611306"/>
            <a:ext cx="29063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4400" b="1" dirty="0">
                <a:solidFill>
                  <a:schemeClr val="bg1"/>
                </a:solidFill>
                <a:latin typeface="SVN-Gilroy XBold" pitchFamily="2" charset="77"/>
              </a:rPr>
              <a:t>Thực hành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1085159" y="2516648"/>
            <a:ext cx="6078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6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71EB06-DDE1-2DEE-B235-0A6B4C7B1066}"/>
              </a:ext>
            </a:extLst>
          </p:cNvPr>
          <p:cNvSpPr txBox="1"/>
          <p:nvPr/>
        </p:nvSpPr>
        <p:spPr>
          <a:xfrm>
            <a:off x="1091637" y="4477408"/>
            <a:ext cx="6078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6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44CBAC-7497-135B-9724-F643CC91B039}"/>
              </a:ext>
            </a:extLst>
          </p:cNvPr>
          <p:cNvSpPr txBox="1"/>
          <p:nvPr/>
        </p:nvSpPr>
        <p:spPr>
          <a:xfrm>
            <a:off x="10200312" y="2491192"/>
            <a:ext cx="6078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6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9FB1CEC-F5BC-5CB2-2DDB-3CEF5456B42A}"/>
              </a:ext>
            </a:extLst>
          </p:cNvPr>
          <p:cNvSpPr txBox="1"/>
          <p:nvPr/>
        </p:nvSpPr>
        <p:spPr>
          <a:xfrm>
            <a:off x="10156326" y="4477408"/>
            <a:ext cx="6078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6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4</a:t>
            </a: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60" y="-228600"/>
            <a:ext cx="1697567" cy="11943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56" grpId="0"/>
      <p:bldP spid="57" grpId="0"/>
      <p:bldP spid="58" grpId="0"/>
      <p:bldP spid="59" grpId="0"/>
      <p:bldP spid="64" grpId="0"/>
      <p:bldP spid="65" grpId="0"/>
      <p:bldP spid="66" grpId="0"/>
      <p:bldP spid="6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18374" y="2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sz="1200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8B9A3D5A-D812-E641-A6B3-DDA86FC075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sz="1200" dirty="0"/>
          </a:p>
        </p:txBody>
      </p:sp>
      <p:grpSp>
        <p:nvGrpSpPr>
          <p:cNvPr id="2" name="Group 2"/>
          <p:cNvGrpSpPr/>
          <p:nvPr/>
        </p:nvGrpSpPr>
        <p:grpSpPr>
          <a:xfrm>
            <a:off x="3567057" y="3308971"/>
            <a:ext cx="1320292" cy="1052917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151586" y="3224425"/>
            <a:ext cx="4589779" cy="1175517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721786" y="2083160"/>
            <a:ext cx="8754274" cy="49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6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3703173" y="3401542"/>
            <a:ext cx="1101991" cy="885854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4823538" y="3357462"/>
            <a:ext cx="3620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5400" b="1" dirty="0">
                <a:solidFill>
                  <a:schemeClr val="bg1"/>
                </a:solidFill>
                <a:latin typeface="SVN-Gilroy XBold" pitchFamily="2" charset="77"/>
              </a:rPr>
              <a:t>Thực hành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3966415" y="3334426"/>
            <a:ext cx="6078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6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4</a:t>
            </a: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60" y="-228600"/>
            <a:ext cx="1697567" cy="119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4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6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66826" y="-434770"/>
            <a:ext cx="2496410" cy="249641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26859" y="4991406"/>
            <a:ext cx="1567236" cy="156723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EFEFE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F946A33-AB23-9717-2A2A-15F5B95BC5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4224"/>
                    </a14:imgEffect>
                    <a14:imgEffect>
                      <a14:saturation sat="121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9672"/>
          </a:xfrm>
          <a:prstGeom prst="rect">
            <a:avLst/>
          </a:prstGeom>
        </p:spPr>
      </p:pic>
      <p:pic>
        <p:nvPicPr>
          <p:cNvPr id="8" name="Picture 7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A47A4248-69E1-A4B6-98B9-B6FD922D0F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0" y="-127000"/>
            <a:ext cx="1809620" cy="1273185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219C4E9-7873-9048-96D7-A88124C1852C}"/>
              </a:ext>
            </a:extLst>
          </p:cNvPr>
          <p:cNvSpPr txBox="1"/>
          <p:nvPr/>
        </p:nvSpPr>
        <p:spPr>
          <a:xfrm>
            <a:off x="1934293" y="1154857"/>
            <a:ext cx="8319980" cy="762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66"/>
              </a:lnSpc>
            </a:pPr>
            <a:r>
              <a:rPr lang="en-US" sz="4800" b="1" dirty="0">
                <a:solidFill>
                  <a:srgbClr val="FFFFFF"/>
                </a:solidFill>
                <a:latin typeface="SVN-Gilroy Heavy" pitchFamily="2" charset="77"/>
              </a:rPr>
              <a:t>BEGINNER’S TOEIC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CB34291-3D0C-02D7-759B-29451CCED080}"/>
              </a:ext>
            </a:extLst>
          </p:cNvPr>
          <p:cNvSpPr txBox="1"/>
          <p:nvPr/>
        </p:nvSpPr>
        <p:spPr>
          <a:xfrm>
            <a:off x="2343761" y="2484048"/>
            <a:ext cx="7910513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6"/>
              </a:lnSpc>
            </a:pPr>
            <a:r>
              <a:rPr lang="en-US" sz="6666" b="1">
                <a:solidFill>
                  <a:schemeClr val="bg1"/>
                </a:solidFill>
                <a:latin typeface="SVN-Gilroy XBold" pitchFamily="2" charset="77"/>
              </a:rPr>
              <a:t>LESSON 5</a:t>
            </a:r>
            <a:endParaRPr lang="en-US" sz="6666" b="1" dirty="0">
              <a:solidFill>
                <a:schemeClr val="bg1"/>
              </a:solidFill>
              <a:latin typeface="SVN-Gilroy XBold" pitchFamily="2" charset="7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E3D7C76-67F9-F75C-C2E5-B591A46125AC}"/>
              </a:ext>
            </a:extLst>
          </p:cNvPr>
          <p:cNvSpPr txBox="1"/>
          <p:nvPr/>
        </p:nvSpPr>
        <p:spPr>
          <a:xfrm>
            <a:off x="3512523" y="941002"/>
            <a:ext cx="5004999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7"/>
              </a:lnSpc>
              <a:spcBef>
                <a:spcPct val="0"/>
              </a:spcBef>
            </a:pPr>
            <a:r>
              <a:rPr lang="en-US" sz="1400" spc="469" dirty="0">
                <a:solidFill>
                  <a:schemeClr val="bg1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EFE6DE9C-00B4-AF84-D728-5DD9225582CA}"/>
              </a:ext>
            </a:extLst>
          </p:cNvPr>
          <p:cNvSpPr txBox="1"/>
          <p:nvPr/>
        </p:nvSpPr>
        <p:spPr>
          <a:xfrm>
            <a:off x="1962933" y="3745478"/>
            <a:ext cx="6512521" cy="717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466"/>
              </a:lnSpc>
            </a:pPr>
            <a:r>
              <a:rPr lang="vi-VN" sz="3200" b="1" dirty="0">
                <a:solidFill>
                  <a:schemeClr val="bg1"/>
                </a:solidFill>
                <a:latin typeface="SVN-Gilroy SemiBold" pitchFamily="2" charset="77"/>
              </a:rPr>
              <a:t>STATEMENT - TEST TACTIC</a:t>
            </a:r>
            <a:endParaRPr lang="en-US" sz="3200" b="1" dirty="0">
              <a:solidFill>
                <a:schemeClr val="bg1"/>
              </a:solidFill>
              <a:latin typeface="SVN-Gilroy SemiBold" pitchFamily="2" charset="77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750538-5522-50A1-2D15-B4FAF205CE86}"/>
              </a:ext>
            </a:extLst>
          </p:cNvPr>
          <p:cNvSpPr/>
          <p:nvPr/>
        </p:nvSpPr>
        <p:spPr>
          <a:xfrm>
            <a:off x="2896842" y="3529184"/>
            <a:ext cx="6445340" cy="131949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21" name="Graphic 20" descr="Signature outline">
            <a:extLst>
              <a:ext uri="{FF2B5EF4-FFF2-40B4-BE49-F238E27FC236}">
                <a16:creationId xmlns:a16="http://schemas.microsoft.com/office/drawing/2014/main" id="{32F9D501-CA01-AF43-0B09-F9288BB3A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3877" y="5147538"/>
            <a:ext cx="642289" cy="642289"/>
          </a:xfrm>
          <a:prstGeom prst="rect">
            <a:avLst/>
          </a:prstGeom>
        </p:spPr>
      </p:pic>
      <p:pic>
        <p:nvPicPr>
          <p:cNvPr id="23" name="Graphic 22" descr="Books with solid fill">
            <a:extLst>
              <a:ext uri="{FF2B5EF4-FFF2-40B4-BE49-F238E27FC236}">
                <a16:creationId xmlns:a16="http://schemas.microsoft.com/office/drawing/2014/main" id="{72B24753-FD3E-60F5-DF7C-9E7A31D73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7396" y="2516394"/>
            <a:ext cx="680966" cy="68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6844"/>
      </p:ext>
    </p:extLst>
  </p:cSld>
  <p:clrMapOvr>
    <a:masterClrMapping/>
  </p:clrMapOvr>
  <p:transition spd="slow">
    <p:split orient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759096" y="3014765"/>
            <a:ext cx="5104079" cy="664744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/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vi-VN" sz="2666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756191" y="3014767"/>
            <a:ext cx="5104079" cy="664743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964835" y="3095737"/>
            <a:ext cx="4901245" cy="58733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 dirty="0">
                <a:latin typeface="SVN-Gilroy" panose="00000500000000000000" pitchFamily="50" charset="0"/>
              </a:rPr>
              <a:t>A. Let me find you another one</a:t>
            </a: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964835" y="3932189"/>
            <a:ext cx="5106983" cy="565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It’s a difficult decision </a:t>
            </a: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969751" y="4746393"/>
            <a:ext cx="4874159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There’s room for six at the table </a:t>
            </a: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761999" y="4639403"/>
            <a:ext cx="5104080" cy="664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759096" y="3832956"/>
            <a:ext cx="5104079" cy="664744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Do you know who will be taking over after Claudia retires? 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933" b="1">
                <a:solidFill>
                  <a:schemeClr val="tx1"/>
                </a:solidFill>
                <a:latin typeface="SVN-Gilroy" panose="00000500000000000000" pitchFamily="50" charset="0"/>
              </a:rPr>
              <a:t>The chair in my office is very uncomfortable.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646543" y="179478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933" b="1" dirty="0">
                <a:solidFill>
                  <a:schemeClr val="tx1"/>
                </a:solidFill>
                <a:latin typeface="SVN-Gilroy" panose="00000500000000000000" pitchFamily="50" charset="0"/>
              </a:rPr>
              <a:t>The </a:t>
            </a:r>
            <a:r>
              <a:rPr lang="en-US" sz="2933" b="1" dirty="0">
                <a:solidFill>
                  <a:srgbClr val="0037F4"/>
                </a:solidFill>
                <a:latin typeface="SVN-Gilroy" panose="00000500000000000000" pitchFamily="50" charset="0"/>
              </a:rPr>
              <a:t>chair</a:t>
            </a:r>
            <a:r>
              <a:rPr lang="en-US" sz="2933" b="1" dirty="0">
                <a:solidFill>
                  <a:schemeClr val="tx1"/>
                </a:solidFill>
                <a:latin typeface="SVN-Gilroy" panose="00000500000000000000" pitchFamily="50" charset="0"/>
              </a:rPr>
              <a:t> in my office is very </a:t>
            </a:r>
            <a:r>
              <a:rPr lang="en-US" sz="2933" b="1" dirty="0">
                <a:solidFill>
                  <a:srgbClr val="0037F4"/>
                </a:solidFill>
                <a:latin typeface="SVN-Gilroy" panose="00000500000000000000" pitchFamily="50" charset="0"/>
              </a:rPr>
              <a:t>uncomfortable</a:t>
            </a:r>
            <a:r>
              <a:rPr lang="en-US" sz="2933" b="1" dirty="0">
                <a:solidFill>
                  <a:schemeClr val="tx1"/>
                </a:solidFill>
                <a:latin typeface="SVN-Gilroy" panose="00000500000000000000" pitchFamily="50" charset="0"/>
              </a:rPr>
              <a:t>.</a:t>
            </a:r>
          </a:p>
        </p:txBody>
      </p:sp>
      <p:pic>
        <p:nvPicPr>
          <p:cNvPr id="2" name="BA2452FF">
            <a:hlinkClick r:id="" action="ppaction://media"/>
            <a:extLst>
              <a:ext uri="{FF2B5EF4-FFF2-40B4-BE49-F238E27FC236}">
                <a16:creationId xmlns:a16="http://schemas.microsoft.com/office/drawing/2014/main" id="{F923A833-6A2D-B6AF-828A-92D1E3B5A1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3541" y="296444"/>
            <a:ext cx="677333" cy="67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6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7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759096" y="3014765"/>
            <a:ext cx="5104079" cy="664744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/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756191" y="3014767"/>
            <a:ext cx="5104079" cy="664743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964835" y="3095737"/>
            <a:ext cx="4901245" cy="58733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 dirty="0">
                <a:latin typeface="SVN-Gilroy" panose="00000500000000000000" pitchFamily="50" charset="0"/>
              </a:rPr>
              <a:t>A</a:t>
            </a:r>
            <a:r>
              <a:rPr lang="en-US" sz="2267">
                <a:latin typeface="SVN-Gilroy" panose="00000500000000000000" pitchFamily="50" charset="0"/>
              </a:rPr>
              <a:t>. </a:t>
            </a:r>
            <a:r>
              <a:rPr lang="en-GB" sz="2267">
                <a:latin typeface="SVN-Gilroy" panose="00000500000000000000" pitchFamily="50" charset="0"/>
              </a:rPr>
              <a:t>I’ll be sure to look it over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964835" y="3932189"/>
            <a:ext cx="5106983" cy="565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 It’s a new transmission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969751" y="4746393"/>
            <a:ext cx="4874159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I saw him at the station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761999" y="4639403"/>
            <a:ext cx="5104080" cy="664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759096" y="3832956"/>
            <a:ext cx="5104079" cy="664744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Do you know who will be taking over after Claudia retires? 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Please read this manual before tomorrow’s training session.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646543" y="1792335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Please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read this manual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before tomorrow’s training session.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10" name="2. Cau 2">
            <a:hlinkClick r:id="" action="ppaction://media"/>
            <a:extLst>
              <a:ext uri="{FF2B5EF4-FFF2-40B4-BE49-F238E27FC236}">
                <a16:creationId xmlns:a16="http://schemas.microsoft.com/office/drawing/2014/main" id="{76FA98BC-19D0-3A98-D950-E8A29DACA6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40197" y="271319"/>
            <a:ext cx="564686" cy="56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7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744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66826" y="-434770"/>
            <a:ext cx="2496410" cy="249641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26859" y="4991406"/>
            <a:ext cx="1567236" cy="156723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EFEFE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F946A33-AB23-9717-2A2A-15F5B95BC5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4224"/>
                    </a14:imgEffect>
                    <a14:imgEffect>
                      <a14:saturation sat="121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9672"/>
          </a:xfrm>
          <a:prstGeom prst="rect">
            <a:avLst/>
          </a:prstGeom>
        </p:spPr>
      </p:pic>
      <p:pic>
        <p:nvPicPr>
          <p:cNvPr id="8" name="Picture 7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A47A4248-69E1-A4B6-98B9-B6FD922D0F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0" y="-127000"/>
            <a:ext cx="1809620" cy="1273185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219C4E9-7873-9048-96D7-A88124C1852C}"/>
              </a:ext>
            </a:extLst>
          </p:cNvPr>
          <p:cNvSpPr txBox="1"/>
          <p:nvPr/>
        </p:nvSpPr>
        <p:spPr>
          <a:xfrm>
            <a:off x="1934293" y="1154857"/>
            <a:ext cx="8319980" cy="762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66"/>
              </a:lnSpc>
            </a:pPr>
            <a:r>
              <a:rPr lang="en-US" sz="4800" b="1" dirty="0">
                <a:solidFill>
                  <a:srgbClr val="FFFFFF"/>
                </a:solidFill>
                <a:latin typeface="SVN-Gilroy Heavy" pitchFamily="2" charset="77"/>
              </a:rPr>
              <a:t>BEGINNER’S TOEIC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CB34291-3D0C-02D7-759B-29451CCED080}"/>
              </a:ext>
            </a:extLst>
          </p:cNvPr>
          <p:cNvSpPr txBox="1"/>
          <p:nvPr/>
        </p:nvSpPr>
        <p:spPr>
          <a:xfrm>
            <a:off x="2343761" y="2484048"/>
            <a:ext cx="7910513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6"/>
              </a:lnSpc>
            </a:pPr>
            <a:r>
              <a:rPr lang="en-US" sz="6666" b="1">
                <a:solidFill>
                  <a:schemeClr val="bg1"/>
                </a:solidFill>
                <a:latin typeface="SVN-Gilroy XBold" pitchFamily="2" charset="77"/>
              </a:rPr>
              <a:t>LESSON 5</a:t>
            </a:r>
            <a:endParaRPr lang="en-US" sz="6666" b="1" dirty="0">
              <a:solidFill>
                <a:schemeClr val="bg1"/>
              </a:solidFill>
              <a:latin typeface="SVN-Gilroy XBold" pitchFamily="2" charset="7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E3D7C76-67F9-F75C-C2E5-B591A46125AC}"/>
              </a:ext>
            </a:extLst>
          </p:cNvPr>
          <p:cNvSpPr txBox="1"/>
          <p:nvPr/>
        </p:nvSpPr>
        <p:spPr>
          <a:xfrm>
            <a:off x="3512523" y="941002"/>
            <a:ext cx="5004999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7"/>
              </a:lnSpc>
              <a:spcBef>
                <a:spcPct val="0"/>
              </a:spcBef>
            </a:pPr>
            <a:r>
              <a:rPr lang="en-US" sz="1400" spc="469" dirty="0">
                <a:solidFill>
                  <a:schemeClr val="bg1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EFE6DE9C-00B4-AF84-D728-5DD9225582CA}"/>
              </a:ext>
            </a:extLst>
          </p:cNvPr>
          <p:cNvSpPr txBox="1"/>
          <p:nvPr/>
        </p:nvSpPr>
        <p:spPr>
          <a:xfrm>
            <a:off x="3242733" y="3752380"/>
            <a:ext cx="5703100" cy="752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66"/>
              </a:lnSpc>
            </a:pPr>
            <a:r>
              <a:rPr lang="en-US" sz="4400" b="1">
                <a:solidFill>
                  <a:schemeClr val="bg1"/>
                </a:solidFill>
                <a:latin typeface="SVN-Gilroy SemiBold" pitchFamily="2" charset="77"/>
              </a:rPr>
              <a:t>ACTUAL</a:t>
            </a:r>
            <a:r>
              <a:rPr lang="vi-VN" sz="4400" b="1">
                <a:solidFill>
                  <a:schemeClr val="bg1"/>
                </a:solidFill>
                <a:latin typeface="SVN-Gilroy SemiBold" pitchFamily="2" charset="77"/>
              </a:rPr>
              <a:t> </a:t>
            </a:r>
            <a:r>
              <a:rPr lang="vi-VN" sz="4400" b="1" dirty="0">
                <a:solidFill>
                  <a:schemeClr val="bg1"/>
                </a:solidFill>
                <a:latin typeface="SVN-Gilroy SemiBold" pitchFamily="2" charset="77"/>
              </a:rPr>
              <a:t>TEST</a:t>
            </a:r>
            <a:endParaRPr lang="en-US" sz="4400" b="1" dirty="0">
              <a:solidFill>
                <a:schemeClr val="bg1"/>
              </a:solidFill>
              <a:latin typeface="SVN-Gilroy SemiBold" pitchFamily="2" charset="77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750538-5522-50A1-2D15-B4FAF205CE86}"/>
              </a:ext>
            </a:extLst>
          </p:cNvPr>
          <p:cNvSpPr/>
          <p:nvPr/>
        </p:nvSpPr>
        <p:spPr>
          <a:xfrm>
            <a:off x="2896842" y="3529184"/>
            <a:ext cx="6445340" cy="131949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21" name="Graphic 20" descr="Signature outline">
            <a:extLst>
              <a:ext uri="{FF2B5EF4-FFF2-40B4-BE49-F238E27FC236}">
                <a16:creationId xmlns:a16="http://schemas.microsoft.com/office/drawing/2014/main" id="{32F9D501-CA01-AF43-0B09-F9288BB3A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3877" y="5147538"/>
            <a:ext cx="642289" cy="642289"/>
          </a:xfrm>
          <a:prstGeom prst="rect">
            <a:avLst/>
          </a:prstGeom>
        </p:spPr>
      </p:pic>
      <p:pic>
        <p:nvPicPr>
          <p:cNvPr id="23" name="Graphic 22" descr="Books with solid fill">
            <a:extLst>
              <a:ext uri="{FF2B5EF4-FFF2-40B4-BE49-F238E27FC236}">
                <a16:creationId xmlns:a16="http://schemas.microsoft.com/office/drawing/2014/main" id="{72B24753-FD3E-60F5-DF7C-9E7A31D73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7396" y="2516394"/>
            <a:ext cx="680966" cy="68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84714"/>
      </p:ext>
    </p:extLst>
  </p:cSld>
  <p:clrMapOvr>
    <a:masterClrMapping/>
  </p:clrMapOvr>
  <p:transition spd="slow">
    <p:split orient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759097" y="4778998"/>
            <a:ext cx="5689599" cy="691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/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vi-VN" sz="2666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759095" y="3057824"/>
            <a:ext cx="5689600" cy="6909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989016" y="3160127"/>
            <a:ext cx="4901245" cy="58733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>
                <a:latin typeface="SVN-Gilroy" panose="00000500000000000000" pitchFamily="50" charset="0"/>
              </a:rPr>
              <a:t>A. As likely as possible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963041" y="4005751"/>
            <a:ext cx="546258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He plays as well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989017" y="4907778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Let’s see what is available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759096" y="4778998"/>
            <a:ext cx="5692504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765651" y="3937718"/>
            <a:ext cx="5689599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I’m looking for an inexpensive DVD player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I’m looking for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an inexpensive DVD player</a:t>
            </a:r>
            <a:endParaRPr lang="en-US" sz="2933" b="1" dirty="0">
              <a:solidFill>
                <a:srgbClr val="0037F4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1. Cau 1">
            <a:hlinkClick r:id="" action="ppaction://media"/>
            <a:extLst>
              <a:ext uri="{FF2B5EF4-FFF2-40B4-BE49-F238E27FC236}">
                <a16:creationId xmlns:a16="http://schemas.microsoft.com/office/drawing/2014/main" id="{52D6ED57-5782-BF90-E95B-31FC8E14A9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1578" y="380176"/>
            <a:ext cx="645537" cy="64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3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71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759097" y="2960910"/>
            <a:ext cx="5689599" cy="753587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/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vi-VN" sz="2666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761999" y="2967535"/>
            <a:ext cx="5690400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964835" y="3095737"/>
            <a:ext cx="5334365" cy="536796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>
                <a:latin typeface="SVN-Gilroy" panose="00000500000000000000" pitchFamily="50" charset="0"/>
              </a:rPr>
              <a:t>A. </a:t>
            </a:r>
            <a:r>
              <a:rPr lang="en-GB" sz="2267">
                <a:latin typeface="SVN-Gilroy" panose="00000500000000000000" pitchFamily="50" charset="0"/>
              </a:rPr>
              <a:t>Oh, but I forgot to bring them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963041" y="4005751"/>
            <a:ext cx="546258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Thanks for doing that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989017" y="4890696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No, the exit’s is on the left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759096" y="4762181"/>
            <a:ext cx="5690400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775355" y="3864858"/>
            <a:ext cx="5689599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You made extra copies of the agenda, didn’t you?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646543" y="1795557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You made extra copies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of the agenda, didn’t you?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10" name="2. Cau 2">
            <a:hlinkClick r:id="" action="ppaction://media"/>
            <a:extLst>
              <a:ext uri="{FF2B5EF4-FFF2-40B4-BE49-F238E27FC236}">
                <a16:creationId xmlns:a16="http://schemas.microsoft.com/office/drawing/2014/main" id="{792D89D3-6DFD-709B-4FCE-F719B1B0EF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3541" y="369251"/>
            <a:ext cx="557094" cy="55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661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759096" y="2940001"/>
            <a:ext cx="5689599" cy="751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/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vi-VN" sz="2666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3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759095" y="2929684"/>
            <a:ext cx="56896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977062" y="3034001"/>
            <a:ext cx="5340611" cy="58733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 dirty="0">
                <a:latin typeface="SVN-Gilroy" panose="00000500000000000000" pitchFamily="50" charset="0"/>
              </a:rPr>
              <a:t>A</a:t>
            </a:r>
            <a:r>
              <a:rPr lang="en-US" sz="2267">
                <a:latin typeface="SVN-Gilroy" panose="00000500000000000000" pitchFamily="50" charset="0"/>
              </a:rPr>
              <a:t>.</a:t>
            </a:r>
            <a:r>
              <a:rPr lang="vi-VN" sz="2267">
                <a:latin typeface="SVN-Gilroy" panose="00000500000000000000" pitchFamily="50" charset="0"/>
              </a:rPr>
              <a:t> </a:t>
            </a:r>
            <a:r>
              <a:rPr lang="en-GB" sz="2267">
                <a:latin typeface="SVN-Gilroy" panose="00000500000000000000" pitchFamily="50" charset="0"/>
              </a:rPr>
              <a:t>We can do it this afternoon instead. 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977062" y="3986220"/>
            <a:ext cx="4936850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The sign on the wall. 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914401" y="4884580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Does he work in that building, too?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759096" y="4762181"/>
            <a:ext cx="56904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759097" y="3844821"/>
            <a:ext cx="5689599" cy="7513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Let's discuss the building designs this morning. 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647282" y="1806214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Let's discuss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the building designs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this morning. </a:t>
            </a:r>
            <a:endParaRPr lang="en-US" sz="2933" b="1" dirty="0">
              <a:solidFill>
                <a:srgbClr val="0037F4"/>
              </a:solidFill>
              <a:latin typeface="SVN-Gilroy" panose="00000500000000000000" pitchFamily="50" charset="0"/>
            </a:endParaRPr>
          </a:p>
        </p:txBody>
      </p:sp>
      <p:pic>
        <p:nvPicPr>
          <p:cNvPr id="10" name="3. Cau 3">
            <a:hlinkClick r:id="" action="ppaction://media"/>
            <a:extLst>
              <a:ext uri="{FF2B5EF4-FFF2-40B4-BE49-F238E27FC236}">
                <a16:creationId xmlns:a16="http://schemas.microsoft.com/office/drawing/2014/main" id="{19B4AB0A-E801-03B8-F46C-25F6CABED5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2802" y="298164"/>
            <a:ext cx="555895" cy="55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0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86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758295" y="2942863"/>
            <a:ext cx="5689599" cy="751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/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vi-VN" sz="2666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4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759096" y="2942863"/>
            <a:ext cx="56896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963041" y="3058747"/>
            <a:ext cx="4901245" cy="58733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 dirty="0">
                <a:latin typeface="SVN-Gilroy" panose="00000500000000000000" pitchFamily="50" charset="0"/>
              </a:rPr>
              <a:t>A</a:t>
            </a:r>
            <a:r>
              <a:rPr lang="en-US" sz="2267">
                <a:latin typeface="SVN-Gilroy" panose="00000500000000000000" pitchFamily="50" charset="0"/>
              </a:rPr>
              <a:t>.</a:t>
            </a:r>
            <a:r>
              <a:rPr lang="vi-VN" sz="2267">
                <a:latin typeface="SVN-Gilroy" panose="00000500000000000000" pitchFamily="50" charset="0"/>
              </a:rPr>
              <a:t> </a:t>
            </a:r>
            <a:r>
              <a:rPr lang="en-US" sz="2267">
                <a:latin typeface="SVN-Gilroy" panose="00000500000000000000" pitchFamily="50" charset="0"/>
              </a:rPr>
              <a:t>Let me check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963041" y="4005751"/>
            <a:ext cx="398174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Yes, that is wonderful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989017" y="4890696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No, the hotel is nearby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758295" y="4768297"/>
            <a:ext cx="56904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759097" y="3844821"/>
            <a:ext cx="5689599" cy="7513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633843" y="1666890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I wonder if the client has arrived to the airport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633842" y="1677677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I wonder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if the client has arrived to the airport</a:t>
            </a:r>
            <a:endParaRPr lang="en-US" sz="2933" b="1" dirty="0">
              <a:solidFill>
                <a:srgbClr val="0037F4"/>
              </a:solidFill>
              <a:latin typeface="SVN-Gilroy" panose="00000500000000000000" pitchFamily="50" charset="0"/>
            </a:endParaRPr>
          </a:p>
        </p:txBody>
      </p:sp>
      <p:pic>
        <p:nvPicPr>
          <p:cNvPr id="10" name="4. Cau 4">
            <a:hlinkClick r:id="" action="ppaction://media"/>
            <a:extLst>
              <a:ext uri="{FF2B5EF4-FFF2-40B4-BE49-F238E27FC236}">
                <a16:creationId xmlns:a16="http://schemas.microsoft.com/office/drawing/2014/main" id="{5F5867A4-F6D7-4DB1-0AEB-150CA2A730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0462" y="216990"/>
            <a:ext cx="640432" cy="64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3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739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759096" y="2888631"/>
            <a:ext cx="5689599" cy="751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/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vi-VN" sz="2666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5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759095" y="2904016"/>
            <a:ext cx="56896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027330" y="3023008"/>
            <a:ext cx="5421365" cy="58733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 dirty="0">
                <a:latin typeface="SVN-Gilroy" panose="00000500000000000000" pitchFamily="50" charset="0"/>
              </a:rPr>
              <a:t>A</a:t>
            </a:r>
            <a:r>
              <a:rPr lang="en-US" sz="2267">
                <a:latin typeface="SVN-Gilroy" panose="00000500000000000000" pitchFamily="50" charset="0"/>
              </a:rPr>
              <a:t>.</a:t>
            </a:r>
            <a:r>
              <a:rPr lang="vi-VN" sz="2267">
                <a:latin typeface="SVN-Gilroy" panose="00000500000000000000" pitchFamily="50" charset="0"/>
              </a:rPr>
              <a:t> </a:t>
            </a:r>
            <a:r>
              <a:rPr lang="en-GB" sz="2267">
                <a:latin typeface="SVN-Gilroy" panose="00000500000000000000" pitchFamily="50" charset="0"/>
              </a:rPr>
              <a:t>Yes, we should get them tomorrow.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033884" y="3983996"/>
            <a:ext cx="5062116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They should be in alphabet order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027330" y="4919621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The facts are reported were correct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759095" y="4797222"/>
            <a:ext cx="56904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759097" y="3844490"/>
            <a:ext cx="5689599" cy="7513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We’ve just ordered several new fax machines, haven’t we?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646543" y="180526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We’ve just ordered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several new fax machines, haven’t we?</a:t>
            </a:r>
            <a:endParaRPr lang="en-US" sz="2933" b="1" dirty="0">
              <a:solidFill>
                <a:srgbClr val="0037F4"/>
              </a:solidFill>
              <a:latin typeface="SVN-Gilroy" panose="00000500000000000000" pitchFamily="50" charset="0"/>
            </a:endParaRPr>
          </a:p>
        </p:txBody>
      </p:sp>
      <p:pic>
        <p:nvPicPr>
          <p:cNvPr id="10" name="5. Cau 5">
            <a:hlinkClick r:id="" action="ppaction://media"/>
            <a:extLst>
              <a:ext uri="{FF2B5EF4-FFF2-40B4-BE49-F238E27FC236}">
                <a16:creationId xmlns:a16="http://schemas.microsoft.com/office/drawing/2014/main" id="{E581D5FA-0A31-1145-8D3E-1F0D71CE47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8592" y="206580"/>
            <a:ext cx="638077" cy="63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2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896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49" name="Group 2">
            <a:extLst>
              <a:ext uri="{FF2B5EF4-FFF2-40B4-BE49-F238E27FC236}">
                <a16:creationId xmlns:a16="http://schemas.microsoft.com/office/drawing/2014/main" id="{38684639-73E9-B9F5-C875-A2CC42634700}"/>
              </a:ext>
            </a:extLst>
          </p:cNvPr>
          <p:cNvGrpSpPr>
            <a:grpSpLocks/>
          </p:cNvGrpSpPr>
          <p:nvPr/>
        </p:nvGrpSpPr>
        <p:grpSpPr bwMode="auto">
          <a:xfrm>
            <a:off x="658813" y="1171576"/>
            <a:ext cx="4545012" cy="4545013"/>
            <a:chOff x="0" y="0"/>
            <a:chExt cx="837653" cy="837653"/>
          </a:xfrm>
        </p:grpSpPr>
        <p:sp>
          <p:nvSpPr>
            <p:cNvPr id="53296" name="Freeform 3">
              <a:extLst>
                <a:ext uri="{FF2B5EF4-FFF2-40B4-BE49-F238E27FC236}">
                  <a16:creationId xmlns:a16="http://schemas.microsoft.com/office/drawing/2014/main" id="{23CE483E-DD1E-8FC1-B4EE-5A7D1C491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37653" cy="837653"/>
            </a:xfrm>
            <a:custGeom>
              <a:avLst/>
              <a:gdLst>
                <a:gd name="T0" fmla="*/ 418826 w 837653"/>
                <a:gd name="T1" fmla="*/ 0 h 837653"/>
                <a:gd name="T2" fmla="*/ 0 w 837653"/>
                <a:gd name="T3" fmla="*/ 418826 h 837653"/>
                <a:gd name="T4" fmla="*/ 418826 w 837653"/>
                <a:gd name="T5" fmla="*/ 837653 h 837653"/>
                <a:gd name="T6" fmla="*/ 837653 w 837653"/>
                <a:gd name="T7" fmla="*/ 418826 h 837653"/>
                <a:gd name="T8" fmla="*/ 418826 w 837653"/>
                <a:gd name="T9" fmla="*/ 0 h 837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7653" h="837653">
                  <a:moveTo>
                    <a:pt x="418826" y="0"/>
                  </a:moveTo>
                  <a:cubicBezTo>
                    <a:pt x="187515" y="0"/>
                    <a:pt x="0" y="187515"/>
                    <a:pt x="0" y="418826"/>
                  </a:cubicBezTo>
                  <a:cubicBezTo>
                    <a:pt x="0" y="650138"/>
                    <a:pt x="187515" y="837653"/>
                    <a:pt x="418826" y="837653"/>
                  </a:cubicBezTo>
                  <a:cubicBezTo>
                    <a:pt x="650138" y="837653"/>
                    <a:pt x="837653" y="650138"/>
                    <a:pt x="837653" y="418826"/>
                  </a:cubicBezTo>
                  <a:cubicBezTo>
                    <a:pt x="837653" y="187515"/>
                    <a:pt x="650138" y="0"/>
                    <a:pt x="41882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7504"/>
                </a:gs>
                <a:gs pos="100000">
                  <a:srgbClr val="E4D9D9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53297" name="TextBox 4">
              <a:extLst>
                <a:ext uri="{FF2B5EF4-FFF2-40B4-BE49-F238E27FC236}">
                  <a16:creationId xmlns:a16="http://schemas.microsoft.com/office/drawing/2014/main" id="{4DDFEB2F-87AA-5874-4A39-460D8DF496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30" y="21380"/>
              <a:ext cx="680593" cy="737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3867" tIns="33867" rIns="33867" bIns="33867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1775"/>
                </a:lnSpc>
              </a:pPr>
              <a:endParaRPr lang="en-VN" altLang="en-VN" sz="1200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B42ADC1-32A0-B018-F5FB-23311C61ADA6}"/>
              </a:ext>
            </a:extLst>
          </p:cNvPr>
          <p:cNvSpPr/>
          <p:nvPr/>
        </p:nvSpPr>
        <p:spPr>
          <a:xfrm>
            <a:off x="858186" y="1370585"/>
            <a:ext cx="4146932" cy="4146932"/>
          </a:xfrm>
          <a:custGeom>
            <a:avLst/>
            <a:gdLst/>
            <a:ahLst/>
            <a:cxnLst/>
            <a:rect l="l" t="t" r="r" b="b"/>
            <a:pathLst>
              <a:path w="6220398" h="6220398">
                <a:moveTo>
                  <a:pt x="0" y="0"/>
                </a:moveTo>
                <a:lnTo>
                  <a:pt x="6220398" y="0"/>
                </a:lnTo>
                <a:lnTo>
                  <a:pt x="6220398" y="6220397"/>
                </a:lnTo>
                <a:lnTo>
                  <a:pt x="0" y="6220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 sz="120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A64C5E0-9C48-17A1-2C0E-6FF5CEC2B570}"/>
              </a:ext>
            </a:extLst>
          </p:cNvPr>
          <p:cNvSpPr/>
          <p:nvPr/>
        </p:nvSpPr>
        <p:spPr>
          <a:xfrm>
            <a:off x="974726" y="1425586"/>
            <a:ext cx="4036931" cy="4036931"/>
          </a:xfrm>
          <a:custGeom>
            <a:avLst/>
            <a:gdLst/>
            <a:ahLst/>
            <a:cxnLst/>
            <a:rect l="l" t="t" r="r" b="b"/>
            <a:pathLst>
              <a:path w="6055396" h="6055396">
                <a:moveTo>
                  <a:pt x="0" y="0"/>
                </a:moveTo>
                <a:lnTo>
                  <a:pt x="6055397" y="0"/>
                </a:lnTo>
                <a:lnTo>
                  <a:pt x="6055397" y="6055397"/>
                </a:lnTo>
                <a:lnTo>
                  <a:pt x="0" y="6055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 sz="1200"/>
          </a:p>
        </p:txBody>
      </p:sp>
      <p:grpSp>
        <p:nvGrpSpPr>
          <p:cNvPr id="53256" name="Group 7">
            <a:extLst>
              <a:ext uri="{FF2B5EF4-FFF2-40B4-BE49-F238E27FC236}">
                <a16:creationId xmlns:a16="http://schemas.microsoft.com/office/drawing/2014/main" id="{A0AC3EBA-C46E-1C17-73E5-7D8931DED45D}"/>
              </a:ext>
            </a:extLst>
          </p:cNvPr>
          <p:cNvGrpSpPr>
            <a:grpSpLocks/>
          </p:cNvGrpSpPr>
          <p:nvPr/>
        </p:nvGrpSpPr>
        <p:grpSpPr bwMode="auto">
          <a:xfrm>
            <a:off x="1012826" y="1600201"/>
            <a:ext cx="3870325" cy="3687763"/>
            <a:chOff x="0" y="0"/>
            <a:chExt cx="852913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6F6C0EA-E9A8-E943-D873-779930690321}"/>
                </a:ext>
              </a:extLst>
            </p:cNvPr>
            <p:cNvSpPr/>
            <p:nvPr/>
          </p:nvSpPr>
          <p:spPr>
            <a:xfrm>
              <a:off x="0" y="0"/>
              <a:ext cx="852913" cy="812800"/>
            </a:xfrm>
            <a:custGeom>
              <a:avLst/>
              <a:gdLst/>
              <a:ahLst/>
              <a:cxnLst/>
              <a:rect l="l" t="t" r="r" b="b"/>
              <a:pathLst>
                <a:path w="852913" h="812800">
                  <a:moveTo>
                    <a:pt x="426456" y="0"/>
                  </a:moveTo>
                  <a:cubicBezTo>
                    <a:pt x="190931" y="0"/>
                    <a:pt x="0" y="181951"/>
                    <a:pt x="0" y="406400"/>
                  </a:cubicBezTo>
                  <a:cubicBezTo>
                    <a:pt x="0" y="630849"/>
                    <a:pt x="190931" y="812800"/>
                    <a:pt x="426456" y="812800"/>
                  </a:cubicBezTo>
                  <a:cubicBezTo>
                    <a:pt x="661982" y="812800"/>
                    <a:pt x="852913" y="630849"/>
                    <a:pt x="852913" y="406400"/>
                  </a:cubicBezTo>
                  <a:cubicBezTo>
                    <a:pt x="852913" y="181951"/>
                    <a:pt x="661982" y="0"/>
                    <a:pt x="42645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7504">
                    <a:alpha val="100000"/>
                  </a:srgbClr>
                </a:gs>
                <a:gs pos="100000">
                  <a:srgbClr val="E4D9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pPr>
                <a:defRPr/>
              </a:pPr>
              <a:endParaRPr lang="en-VN" sz="1200"/>
            </a:p>
          </p:txBody>
        </p:sp>
        <p:sp>
          <p:nvSpPr>
            <p:cNvPr id="53295" name="TextBox 9">
              <a:extLst>
                <a:ext uri="{FF2B5EF4-FFF2-40B4-BE49-F238E27FC236}">
                  <a16:creationId xmlns:a16="http://schemas.microsoft.com/office/drawing/2014/main" id="{D17017B9-C47F-245A-F510-C76DF562A9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961" y="19050"/>
              <a:ext cx="692992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3867" tIns="33867" rIns="33867" bIns="33867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1775"/>
                </a:lnSpc>
              </a:pPr>
              <a:endParaRPr lang="en-VN" altLang="en-VN" sz="1200"/>
            </a:p>
          </p:txBody>
        </p:sp>
      </p:grpSp>
      <p:grpSp>
        <p:nvGrpSpPr>
          <p:cNvPr id="53257" name="Group 10">
            <a:extLst>
              <a:ext uri="{FF2B5EF4-FFF2-40B4-BE49-F238E27FC236}">
                <a16:creationId xmlns:a16="http://schemas.microsoft.com/office/drawing/2014/main" id="{7438EC72-31B3-AAC8-D843-7AC2DE1A1E89}"/>
              </a:ext>
            </a:extLst>
          </p:cNvPr>
          <p:cNvGrpSpPr>
            <a:grpSpLocks/>
          </p:cNvGrpSpPr>
          <p:nvPr/>
        </p:nvGrpSpPr>
        <p:grpSpPr bwMode="auto">
          <a:xfrm>
            <a:off x="1216026" y="1727201"/>
            <a:ext cx="3432175" cy="3433763"/>
            <a:chOff x="0" y="0"/>
            <a:chExt cx="6350000" cy="6349975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3DF7279-3E7A-4CC4-5E36-15896AF88C11}"/>
                </a:ext>
              </a:extLst>
            </p:cNvPr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4784" r="-4784"/>
              </a:stretch>
            </a:blipFill>
          </p:spPr>
          <p:txBody>
            <a:bodyPr/>
            <a:lstStyle/>
            <a:p>
              <a:pPr>
                <a:defRPr/>
              </a:pPr>
              <a:endParaRPr lang="en-VN" sz="1200"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E886981C-34FB-1DD2-845E-57D42E879547}"/>
              </a:ext>
            </a:extLst>
          </p:cNvPr>
          <p:cNvSpPr/>
          <p:nvPr/>
        </p:nvSpPr>
        <p:spPr>
          <a:xfrm rot="-10800000">
            <a:off x="2931653" y="500577"/>
            <a:ext cx="2928425" cy="5856849"/>
          </a:xfrm>
          <a:custGeom>
            <a:avLst/>
            <a:gdLst/>
            <a:ahLst/>
            <a:cxnLst/>
            <a:rect l="l" t="t" r="r" b="b"/>
            <a:pathLst>
              <a:path w="4392637" h="8785274">
                <a:moveTo>
                  <a:pt x="0" y="0"/>
                </a:moveTo>
                <a:lnTo>
                  <a:pt x="4392637" y="0"/>
                </a:lnTo>
                <a:lnTo>
                  <a:pt x="4392637" y="8785274"/>
                </a:lnTo>
                <a:lnTo>
                  <a:pt x="0" y="8785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 sz="120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BCFB6F20-B5BE-0C44-C420-DA4EAC0E5B55}"/>
              </a:ext>
            </a:extLst>
          </p:cNvPr>
          <p:cNvSpPr/>
          <p:nvPr/>
        </p:nvSpPr>
        <p:spPr>
          <a:xfrm rot="-5400000">
            <a:off x="-1201450" y="2929282"/>
            <a:ext cx="3402336" cy="999436"/>
          </a:xfrm>
          <a:custGeom>
            <a:avLst/>
            <a:gdLst/>
            <a:ahLst/>
            <a:cxnLst/>
            <a:rect l="l" t="t" r="r" b="b"/>
            <a:pathLst>
              <a:path w="5103504" h="1499154">
                <a:moveTo>
                  <a:pt x="0" y="0"/>
                </a:moveTo>
                <a:lnTo>
                  <a:pt x="5103504" y="0"/>
                </a:lnTo>
                <a:lnTo>
                  <a:pt x="5103504" y="1499154"/>
                </a:lnTo>
                <a:lnTo>
                  <a:pt x="0" y="1499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 sz="1200"/>
          </a:p>
        </p:txBody>
      </p:sp>
      <p:grpSp>
        <p:nvGrpSpPr>
          <p:cNvPr id="53264" name="Group 14">
            <a:extLst>
              <a:ext uri="{FF2B5EF4-FFF2-40B4-BE49-F238E27FC236}">
                <a16:creationId xmlns:a16="http://schemas.microsoft.com/office/drawing/2014/main" id="{310E395A-4ECA-8A8E-BA11-9EF5906DF507}"/>
              </a:ext>
            </a:extLst>
          </p:cNvPr>
          <p:cNvGrpSpPr>
            <a:grpSpLocks/>
          </p:cNvGrpSpPr>
          <p:nvPr/>
        </p:nvGrpSpPr>
        <p:grpSpPr bwMode="auto">
          <a:xfrm>
            <a:off x="869950" y="1568451"/>
            <a:ext cx="287338" cy="288925"/>
            <a:chOff x="0" y="0"/>
            <a:chExt cx="812800" cy="812800"/>
          </a:xfrm>
        </p:grpSpPr>
        <p:sp>
          <p:nvSpPr>
            <p:cNvPr id="53287" name="Freeform 15">
              <a:extLst>
                <a:ext uri="{FF2B5EF4-FFF2-40B4-BE49-F238E27FC236}">
                  <a16:creationId xmlns:a16="http://schemas.microsoft.com/office/drawing/2014/main" id="{1F6DC187-F5EB-4383-5C65-CE35CD5D7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53288" name="TextBox 16">
              <a:extLst>
                <a:ext uri="{FF2B5EF4-FFF2-40B4-BE49-F238E27FC236}">
                  <a16:creationId xmlns:a16="http://schemas.microsoft.com/office/drawing/2014/main" id="{806856E4-9ED1-56C3-1759-25133B1E7D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3867" tIns="33867" rIns="33867" bIns="33867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1775"/>
                </a:lnSpc>
              </a:pPr>
              <a:endParaRPr lang="en-VN" altLang="en-VN" sz="1200"/>
            </a:p>
          </p:txBody>
        </p:sp>
      </p:grpSp>
      <p:grpSp>
        <p:nvGrpSpPr>
          <p:cNvPr id="53265" name="Group 17">
            <a:extLst>
              <a:ext uri="{FF2B5EF4-FFF2-40B4-BE49-F238E27FC236}">
                <a16:creationId xmlns:a16="http://schemas.microsoft.com/office/drawing/2014/main" id="{652396BB-D0EB-BC38-D127-80211D36E337}"/>
              </a:ext>
            </a:extLst>
          </p:cNvPr>
          <p:cNvGrpSpPr>
            <a:grpSpLocks/>
          </p:cNvGrpSpPr>
          <p:nvPr/>
        </p:nvGrpSpPr>
        <p:grpSpPr bwMode="auto">
          <a:xfrm>
            <a:off x="830264" y="4970464"/>
            <a:ext cx="288925" cy="288925"/>
            <a:chOff x="0" y="0"/>
            <a:chExt cx="812800" cy="812800"/>
          </a:xfrm>
        </p:grpSpPr>
        <p:sp>
          <p:nvSpPr>
            <p:cNvPr id="53285" name="Freeform 18">
              <a:extLst>
                <a:ext uri="{FF2B5EF4-FFF2-40B4-BE49-F238E27FC236}">
                  <a16:creationId xmlns:a16="http://schemas.microsoft.com/office/drawing/2014/main" id="{E0D47AB1-CA89-F2A8-3A42-49F995B3A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53286" name="TextBox 19">
              <a:extLst>
                <a:ext uri="{FF2B5EF4-FFF2-40B4-BE49-F238E27FC236}">
                  <a16:creationId xmlns:a16="http://schemas.microsoft.com/office/drawing/2014/main" id="{636CDB00-5873-B37E-22A8-CE008DE39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3867" tIns="33867" rIns="33867" bIns="33867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1775"/>
                </a:lnSpc>
              </a:pPr>
              <a:endParaRPr lang="en-VN" altLang="en-VN" sz="1200"/>
            </a:p>
          </p:txBody>
        </p:sp>
      </p:grpSp>
      <p:grpSp>
        <p:nvGrpSpPr>
          <p:cNvPr id="53266" name="Group 20">
            <a:extLst>
              <a:ext uri="{FF2B5EF4-FFF2-40B4-BE49-F238E27FC236}">
                <a16:creationId xmlns:a16="http://schemas.microsoft.com/office/drawing/2014/main" id="{8BC32B07-5000-27FC-128E-C689AE467A1C}"/>
              </a:ext>
            </a:extLst>
          </p:cNvPr>
          <p:cNvGrpSpPr>
            <a:grpSpLocks/>
          </p:cNvGrpSpPr>
          <p:nvPr/>
        </p:nvGrpSpPr>
        <p:grpSpPr bwMode="auto">
          <a:xfrm>
            <a:off x="69850" y="6059489"/>
            <a:ext cx="1887538" cy="1887537"/>
            <a:chOff x="0" y="0"/>
            <a:chExt cx="812800" cy="812800"/>
          </a:xfrm>
        </p:grpSpPr>
        <p:sp>
          <p:nvSpPr>
            <p:cNvPr id="53283" name="Freeform 21">
              <a:extLst>
                <a:ext uri="{FF2B5EF4-FFF2-40B4-BE49-F238E27FC236}">
                  <a16:creationId xmlns:a16="http://schemas.microsoft.com/office/drawing/2014/main" id="{61281A87-1D33-98D5-0ABF-B08EF708A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7A8E4"/>
                </a:gs>
                <a:gs pos="100000">
                  <a:srgbClr val="0137F4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53284" name="TextBox 22">
              <a:extLst>
                <a:ext uri="{FF2B5EF4-FFF2-40B4-BE49-F238E27FC236}">
                  <a16:creationId xmlns:a16="http://schemas.microsoft.com/office/drawing/2014/main" id="{13AEDE37-A00F-9817-AF4D-5ABA79C9CE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3867" tIns="33867" rIns="33867" bIns="33867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1775"/>
                </a:lnSpc>
              </a:pPr>
              <a:endParaRPr lang="en-VN" altLang="en-VN" sz="1200"/>
            </a:p>
          </p:txBody>
        </p:sp>
      </p:grpSp>
      <p:grpSp>
        <p:nvGrpSpPr>
          <p:cNvPr id="53267" name="Group 23">
            <a:extLst>
              <a:ext uri="{FF2B5EF4-FFF2-40B4-BE49-F238E27FC236}">
                <a16:creationId xmlns:a16="http://schemas.microsoft.com/office/drawing/2014/main" id="{9AC7FEF1-9AC4-85B9-CA91-5989E8374F3B}"/>
              </a:ext>
            </a:extLst>
          </p:cNvPr>
          <p:cNvGrpSpPr>
            <a:grpSpLocks/>
          </p:cNvGrpSpPr>
          <p:nvPr/>
        </p:nvGrpSpPr>
        <p:grpSpPr bwMode="auto">
          <a:xfrm>
            <a:off x="1216026" y="290514"/>
            <a:ext cx="790575" cy="790575"/>
            <a:chOff x="0" y="0"/>
            <a:chExt cx="812800" cy="812800"/>
          </a:xfrm>
        </p:grpSpPr>
        <p:sp>
          <p:nvSpPr>
            <p:cNvPr id="53281" name="Freeform 24">
              <a:extLst>
                <a:ext uri="{FF2B5EF4-FFF2-40B4-BE49-F238E27FC236}">
                  <a16:creationId xmlns:a16="http://schemas.microsoft.com/office/drawing/2014/main" id="{09955765-977D-B470-6431-AFC19EDF5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7A8E4"/>
                </a:gs>
                <a:gs pos="100000">
                  <a:srgbClr val="0137F4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53282" name="TextBox 25">
              <a:extLst>
                <a:ext uri="{FF2B5EF4-FFF2-40B4-BE49-F238E27FC236}">
                  <a16:creationId xmlns:a16="http://schemas.microsoft.com/office/drawing/2014/main" id="{AEA74557-ECDC-7C34-1233-0EDBD62E25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3867" tIns="33867" rIns="33867" bIns="33867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1775"/>
                </a:lnSpc>
              </a:pPr>
              <a:endParaRPr lang="en-VN" altLang="en-VN" sz="1200"/>
            </a:p>
          </p:txBody>
        </p:sp>
      </p:grpSp>
      <p:grpSp>
        <p:nvGrpSpPr>
          <p:cNvPr id="53268" name="Group 26">
            <a:extLst>
              <a:ext uri="{FF2B5EF4-FFF2-40B4-BE49-F238E27FC236}">
                <a16:creationId xmlns:a16="http://schemas.microsoft.com/office/drawing/2014/main" id="{3C1C1B9B-755B-A62E-9506-989239F1362D}"/>
              </a:ext>
            </a:extLst>
          </p:cNvPr>
          <p:cNvGrpSpPr>
            <a:grpSpLocks/>
          </p:cNvGrpSpPr>
          <p:nvPr/>
        </p:nvGrpSpPr>
        <p:grpSpPr bwMode="auto">
          <a:xfrm>
            <a:off x="5011739" y="5807075"/>
            <a:ext cx="700087" cy="700088"/>
            <a:chOff x="0" y="0"/>
            <a:chExt cx="812800" cy="812800"/>
          </a:xfrm>
        </p:grpSpPr>
        <p:sp>
          <p:nvSpPr>
            <p:cNvPr id="53279" name="Freeform 27">
              <a:extLst>
                <a:ext uri="{FF2B5EF4-FFF2-40B4-BE49-F238E27FC236}">
                  <a16:creationId xmlns:a16="http://schemas.microsoft.com/office/drawing/2014/main" id="{EA32E962-791C-5D0F-B343-E3685152C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3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53280" name="TextBox 28">
              <a:extLst>
                <a:ext uri="{FF2B5EF4-FFF2-40B4-BE49-F238E27FC236}">
                  <a16:creationId xmlns:a16="http://schemas.microsoft.com/office/drawing/2014/main" id="{399FD6D2-4577-2DBA-4C35-55BFC2EB09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3867" tIns="33867" rIns="33867" bIns="33867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1775"/>
                </a:lnSpc>
              </a:pPr>
              <a:endParaRPr lang="en-VN" altLang="en-VN" sz="1200"/>
            </a:p>
          </p:txBody>
        </p:sp>
      </p:grpSp>
      <p:grpSp>
        <p:nvGrpSpPr>
          <p:cNvPr id="53269" name="Group 29">
            <a:extLst>
              <a:ext uri="{FF2B5EF4-FFF2-40B4-BE49-F238E27FC236}">
                <a16:creationId xmlns:a16="http://schemas.microsoft.com/office/drawing/2014/main" id="{0C6E14F3-2EBF-645D-B19D-247DD7BDDC9E}"/>
              </a:ext>
            </a:extLst>
          </p:cNvPr>
          <p:cNvGrpSpPr>
            <a:grpSpLocks/>
          </p:cNvGrpSpPr>
          <p:nvPr/>
        </p:nvGrpSpPr>
        <p:grpSpPr bwMode="auto">
          <a:xfrm>
            <a:off x="5362575" y="-598488"/>
            <a:ext cx="1195388" cy="1196976"/>
            <a:chOff x="0" y="0"/>
            <a:chExt cx="812800" cy="812800"/>
          </a:xfrm>
        </p:grpSpPr>
        <p:sp>
          <p:nvSpPr>
            <p:cNvPr id="53277" name="Freeform 30">
              <a:extLst>
                <a:ext uri="{FF2B5EF4-FFF2-40B4-BE49-F238E27FC236}">
                  <a16:creationId xmlns:a16="http://schemas.microsoft.com/office/drawing/2014/main" id="{88388859-8EFF-2203-C2B4-0F1C1C5E9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7504"/>
                </a:gs>
                <a:gs pos="100000">
                  <a:srgbClr val="E4D9D9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53278" name="TextBox 31">
              <a:extLst>
                <a:ext uri="{FF2B5EF4-FFF2-40B4-BE49-F238E27FC236}">
                  <a16:creationId xmlns:a16="http://schemas.microsoft.com/office/drawing/2014/main" id="{B20FEF7E-0B16-1511-D1DC-2F9D4610DF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3867" tIns="33867" rIns="33867" bIns="33867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1863"/>
                </a:lnSpc>
              </a:pPr>
              <a:endParaRPr lang="en-VN" altLang="en-VN" sz="1200"/>
            </a:p>
          </p:txBody>
        </p:sp>
      </p:grpSp>
      <p:sp>
        <p:nvSpPr>
          <p:cNvPr id="33" name="Freeform 33">
            <a:extLst>
              <a:ext uri="{FF2B5EF4-FFF2-40B4-BE49-F238E27FC236}">
                <a16:creationId xmlns:a16="http://schemas.microsoft.com/office/drawing/2014/main" id="{10099F6C-E54D-C3A2-9A5F-262880D857E4}"/>
              </a:ext>
            </a:extLst>
          </p:cNvPr>
          <p:cNvSpPr/>
          <p:nvPr/>
        </p:nvSpPr>
        <p:spPr>
          <a:xfrm>
            <a:off x="5901954" y="3635230"/>
            <a:ext cx="6206080" cy="846138"/>
          </a:xfrm>
          <a:custGeom>
            <a:avLst/>
            <a:gdLst/>
            <a:ahLst/>
            <a:cxnLst/>
            <a:rect l="l" t="t" r="r" b="b"/>
            <a:pathLst>
              <a:path w="9897851" h="1115758">
                <a:moveTo>
                  <a:pt x="0" y="0"/>
                </a:moveTo>
                <a:lnTo>
                  <a:pt x="9897851" y="0"/>
                </a:lnTo>
                <a:lnTo>
                  <a:pt x="9897851" y="1115757"/>
                </a:lnTo>
                <a:lnTo>
                  <a:pt x="0" y="11157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 sz="1200"/>
          </a:p>
        </p:txBody>
      </p:sp>
      <p:sp>
        <p:nvSpPr>
          <p:cNvPr id="53273" name="TextBox 35">
            <a:extLst>
              <a:ext uri="{FF2B5EF4-FFF2-40B4-BE49-F238E27FC236}">
                <a16:creationId xmlns:a16="http://schemas.microsoft.com/office/drawing/2014/main" id="{3B4D4013-BCC3-5451-0C4F-326A576D4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3114" y="2344739"/>
            <a:ext cx="6180137" cy="846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>
              <a:lnSpc>
                <a:spcPts val="6564"/>
              </a:lnSpc>
            </a:pPr>
            <a:r>
              <a:rPr lang="en-US" altLang="en-VN" sz="6000" b="1">
                <a:solidFill>
                  <a:srgbClr val="0037F4"/>
                </a:solidFill>
                <a:latin typeface="SVN-Gilroy Heavy" pitchFamily="2" charset="77"/>
              </a:rPr>
              <a:t>TOEIC LISTENING</a:t>
            </a:r>
          </a:p>
        </p:txBody>
      </p:sp>
      <p:sp>
        <p:nvSpPr>
          <p:cNvPr id="53274" name="TextBox 36">
            <a:extLst>
              <a:ext uri="{FF2B5EF4-FFF2-40B4-BE49-F238E27FC236}">
                <a16:creationId xmlns:a16="http://schemas.microsoft.com/office/drawing/2014/main" id="{3F1D2EE4-E3C4-83B4-5AB8-B3E4FAFC2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0078" y="3679082"/>
            <a:ext cx="6327056" cy="692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en-US" altLang="en-VN" sz="4000" b="1" dirty="0">
                <a:solidFill>
                  <a:srgbClr val="FFFFFF"/>
                </a:solidFill>
                <a:latin typeface="SVN-Gilroy XBold" pitchFamily="2" charset="77"/>
              </a:rPr>
              <a:t>PART 2 – TAG QUESTION</a:t>
            </a:r>
          </a:p>
        </p:txBody>
      </p:sp>
      <p:pic>
        <p:nvPicPr>
          <p:cNvPr id="53275" name="Picture 3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4F347256-E4D8-F5A7-B692-407388DCA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600" y="-92074"/>
            <a:ext cx="1809750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2">
            <a:extLst>
              <a:ext uri="{FF2B5EF4-FFF2-40B4-BE49-F238E27FC236}">
                <a16:creationId xmlns:a16="http://schemas.microsoft.com/office/drawing/2014/main" id="{DD7D97EA-7FAC-2C0B-A1F4-3BC183A45330}"/>
              </a:ext>
            </a:extLst>
          </p:cNvPr>
          <p:cNvSpPr txBox="1"/>
          <p:nvPr/>
        </p:nvSpPr>
        <p:spPr>
          <a:xfrm>
            <a:off x="5986464" y="1905001"/>
            <a:ext cx="5005387" cy="205184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lnSpc>
                <a:spcPts val="1627"/>
              </a:lnSpc>
              <a:defRPr/>
            </a:pPr>
            <a:r>
              <a:rPr lang="en-US" sz="1467" spc="469" dirty="0">
                <a:solidFill>
                  <a:srgbClr val="0037F4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</p:spTree>
  </p:cSld>
  <p:clrMapOvr>
    <a:masterClrMapping/>
  </p:clrMapOvr>
  <p:transition spd="slow">
    <p:split orient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759097" y="2960910"/>
            <a:ext cx="5689599" cy="753587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/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vi-VN" sz="2666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6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759096" y="2967536"/>
            <a:ext cx="5690400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964835" y="3095737"/>
            <a:ext cx="5334365" cy="536796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>
                <a:latin typeface="SVN-Gilroy" panose="00000500000000000000" pitchFamily="50" charset="0"/>
              </a:rPr>
              <a:t>A. </a:t>
            </a:r>
            <a:r>
              <a:rPr lang="en-GB" sz="2267">
                <a:latin typeface="SVN-Gilroy" panose="00000500000000000000" pitchFamily="50" charset="0"/>
              </a:rPr>
              <a:t>Where did you hear that? 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003765" y="4048814"/>
            <a:ext cx="546258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They arrived already. 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003765" y="4957994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Yes, I'd like to.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759096" y="4828296"/>
            <a:ext cx="5688000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759097" y="3906511"/>
            <a:ext cx="5689599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The registration deadline is on Friday. 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646543" y="1802524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The registration deadline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is on Friday. 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10" name="6. Cau 6">
            <a:hlinkClick r:id="" action="ppaction://media"/>
            <a:extLst>
              <a:ext uri="{FF2B5EF4-FFF2-40B4-BE49-F238E27FC236}">
                <a16:creationId xmlns:a16="http://schemas.microsoft.com/office/drawing/2014/main" id="{F973C765-3A82-924E-426E-CB838ED5CA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31578" y="383316"/>
            <a:ext cx="555674" cy="55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2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653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759097" y="4770987"/>
            <a:ext cx="5689599" cy="753587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/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vi-VN" sz="2666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7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734515" y="2968380"/>
            <a:ext cx="56896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106148" y="3094216"/>
            <a:ext cx="5223397" cy="563083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 dirty="0">
                <a:latin typeface="SVN-Gilroy" panose="00000500000000000000" pitchFamily="50" charset="0"/>
              </a:rPr>
              <a:t>A</a:t>
            </a:r>
            <a:r>
              <a:rPr lang="en-US" sz="2267">
                <a:latin typeface="SVN-Gilroy" panose="00000500000000000000" pitchFamily="50" charset="0"/>
              </a:rPr>
              <a:t>.</a:t>
            </a:r>
            <a:r>
              <a:rPr lang="vi-VN" sz="2267">
                <a:latin typeface="SVN-Gilroy" panose="00000500000000000000" pitchFamily="50" charset="0"/>
              </a:rPr>
              <a:t> </a:t>
            </a:r>
            <a:r>
              <a:rPr lang="en-GB" sz="2267">
                <a:latin typeface="SVN-Gilroy" panose="00000500000000000000" pitchFamily="50" charset="0"/>
              </a:rPr>
              <a:t>There is a big hole in the ground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109425" y="3986404"/>
            <a:ext cx="546258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No, we have to import more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106149" y="4895772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Mike is looking into it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759096" y="4770987"/>
            <a:ext cx="5690400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755819" y="3863339"/>
            <a:ext cx="5689599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We need a bigger hall for the banquet.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633843" y="1796189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We need a bigger hall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for the banquet.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10" name="7. Cau 7">
            <a:hlinkClick r:id="" action="ppaction://media"/>
            <a:extLst>
              <a:ext uri="{FF2B5EF4-FFF2-40B4-BE49-F238E27FC236}">
                <a16:creationId xmlns:a16="http://schemas.microsoft.com/office/drawing/2014/main" id="{2442D07C-6C37-CC20-B979-8A9DA193DD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3217" y="309825"/>
            <a:ext cx="493780" cy="49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744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759097" y="3842541"/>
            <a:ext cx="5689599" cy="751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/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vi-VN" sz="2666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8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759095" y="2951367"/>
            <a:ext cx="56896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964835" y="3095737"/>
            <a:ext cx="4901245" cy="58733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>
                <a:latin typeface="SVN-Gilroy" panose="00000500000000000000" pitchFamily="50" charset="0"/>
              </a:rPr>
              <a:t>A. </a:t>
            </a:r>
            <a:r>
              <a:rPr lang="en-GB" sz="2267">
                <a:latin typeface="SVN-Gilroy" panose="00000500000000000000" pitchFamily="50" charset="0"/>
              </a:rPr>
              <a:t>It is about managing your time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066800" y="3967866"/>
            <a:ext cx="546258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No, it has just been postponed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989017" y="4890696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It was a very nice shop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759096" y="4762181"/>
            <a:ext cx="56904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759097" y="3844821"/>
            <a:ext cx="5689599" cy="7513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646543" y="1600200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The workshop’s been canceled, hasn’t it?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A1A008C-E36D-859C-A49E-49184E82BAEE}"/>
              </a:ext>
            </a:extLst>
          </p:cNvPr>
          <p:cNvSpPr/>
          <p:nvPr/>
        </p:nvSpPr>
        <p:spPr>
          <a:xfrm>
            <a:off x="646543" y="1600573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The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workshop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’s been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canceled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, hasn’t it?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13" name="8. Cau 8">
            <a:hlinkClick r:id="" action="ppaction://media"/>
            <a:extLst>
              <a:ext uri="{FF2B5EF4-FFF2-40B4-BE49-F238E27FC236}">
                <a16:creationId xmlns:a16="http://schemas.microsoft.com/office/drawing/2014/main" id="{497F3AEC-4A18-59DF-0E74-E66EA7462C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4858" y="251440"/>
            <a:ext cx="578292" cy="57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3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778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3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759097" y="3842541"/>
            <a:ext cx="5689599" cy="751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/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vi-VN" sz="2666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9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759096" y="2987987"/>
            <a:ext cx="56896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964835" y="3095738"/>
            <a:ext cx="5131165" cy="580750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>
                <a:latin typeface="SVN-Gilroy" panose="00000500000000000000" pitchFamily="50" charset="0"/>
              </a:rPr>
              <a:t>A. </a:t>
            </a:r>
            <a:r>
              <a:rPr lang="en-GB" sz="2267">
                <a:latin typeface="SVN-Gilroy" panose="00000500000000000000" pitchFamily="50" charset="0"/>
              </a:rPr>
              <a:t>Yes, the post office is still open.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963041" y="4005751"/>
            <a:ext cx="546258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Sorry-I'll try sending it again.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989017" y="4890696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We can't see that far either.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759096" y="4750529"/>
            <a:ext cx="5692504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759097" y="3844821"/>
            <a:ext cx="5689599" cy="7513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I can't seem to open the file you sent me.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6338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I can't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seem to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open the file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you sent me.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10" name="9. Cau 9">
            <a:hlinkClick r:id="" action="ppaction://media"/>
            <a:extLst>
              <a:ext uri="{FF2B5EF4-FFF2-40B4-BE49-F238E27FC236}">
                <a16:creationId xmlns:a16="http://schemas.microsoft.com/office/drawing/2014/main" id="{1A253845-5462-C72B-FCFB-AF38E710B1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76745" y="228660"/>
            <a:ext cx="555896" cy="55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3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943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759097" y="4770987"/>
            <a:ext cx="5689599" cy="753587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/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vi-VN" sz="2666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10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759095" y="2967536"/>
            <a:ext cx="5689600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973002" y="3121895"/>
            <a:ext cx="5223397" cy="563083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 dirty="0">
                <a:latin typeface="SVN-Gilroy" panose="00000500000000000000" pitchFamily="50" charset="0"/>
              </a:rPr>
              <a:t>A</a:t>
            </a:r>
            <a:r>
              <a:rPr lang="en-US" sz="2267">
                <a:latin typeface="SVN-Gilroy" panose="00000500000000000000" pitchFamily="50" charset="0"/>
              </a:rPr>
              <a:t>.</a:t>
            </a:r>
            <a:r>
              <a:rPr lang="vi-VN" sz="2267">
                <a:latin typeface="SVN-Gilroy" panose="00000500000000000000" pitchFamily="50" charset="0"/>
              </a:rPr>
              <a:t> </a:t>
            </a:r>
            <a:r>
              <a:rPr lang="en-US" sz="2267">
                <a:latin typeface="SVN-Gilroy" panose="00000500000000000000" pitchFamily="50" charset="0"/>
              </a:rPr>
              <a:t>Yes, I have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973001" y="4003852"/>
            <a:ext cx="546258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I arrived late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971363" y="4895779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I can’t be there then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759096" y="4770987"/>
            <a:ext cx="5690400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759097" y="3869261"/>
            <a:ext cx="5689599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We’ll be having our photos taken at 4 pm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640810" y="1784780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We’ll be having our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photos taken at 4 pm</a:t>
            </a:r>
            <a:endParaRPr lang="en-US" sz="2933" b="1" dirty="0">
              <a:solidFill>
                <a:srgbClr val="0037F4"/>
              </a:solidFill>
              <a:latin typeface="SVN-Gilroy" panose="00000500000000000000" pitchFamily="50" charset="0"/>
            </a:endParaRPr>
          </a:p>
        </p:txBody>
      </p:sp>
      <p:pic>
        <p:nvPicPr>
          <p:cNvPr id="10" name="10. Cau 10">
            <a:hlinkClick r:id="" action="ppaction://media"/>
            <a:extLst>
              <a:ext uri="{FF2B5EF4-FFF2-40B4-BE49-F238E27FC236}">
                <a16:creationId xmlns:a16="http://schemas.microsoft.com/office/drawing/2014/main" id="{09D7C91E-3BBB-FAEC-8FF5-F25FED5FC5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4400" y="333421"/>
            <a:ext cx="555895" cy="55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9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64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57B29-D59F-F53E-7994-E69A036C4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6A6588E0-A682-E8D0-653F-0FC23917DFC3}"/>
              </a:ext>
            </a:extLst>
          </p:cNvPr>
          <p:cNvSpPr/>
          <p:nvPr/>
        </p:nvSpPr>
        <p:spPr>
          <a:xfrm>
            <a:off x="759097" y="4778998"/>
            <a:ext cx="5689599" cy="691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2CEC426-D433-AAA7-71D3-2F706D389F36}"/>
              </a:ext>
            </a:extLst>
          </p:cNvPr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7110455-C882-082F-DF20-63F126BABB18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3F0F0E1-15CE-6DCF-40A0-B344329F3880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06AC403E-7D9F-116E-A852-703943EA3F82}"/>
              </a:ext>
            </a:extLst>
          </p:cNvPr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33C61CF0-2513-18D8-A8C7-B404C4D002DC}"/>
              </a:ext>
            </a:extLst>
          </p:cNvPr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5DCA2AC-2F54-F956-9747-AB899FA0EF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42CA1773-FC7E-8486-176E-30AEF0F15591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vi-VN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CDAF36AA-73B6-CA8D-21DE-1B33C51D8328}"/>
              </a:ext>
            </a:extLst>
          </p:cNvPr>
          <p:cNvSpPr/>
          <p:nvPr/>
        </p:nvSpPr>
        <p:spPr>
          <a:xfrm>
            <a:off x="759095" y="3057824"/>
            <a:ext cx="5689600" cy="6909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BCC71B3C-7452-FDA6-89FA-5DFA4F68C1D0}"/>
              </a:ext>
            </a:extLst>
          </p:cNvPr>
          <p:cNvSpPr txBox="1">
            <a:spLocks/>
          </p:cNvSpPr>
          <p:nvPr/>
        </p:nvSpPr>
        <p:spPr>
          <a:xfrm>
            <a:off x="989016" y="3160127"/>
            <a:ext cx="4901245" cy="58733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>
                <a:latin typeface="SVN-Gilroy" panose="00000500000000000000" pitchFamily="50" charset="0"/>
              </a:rPr>
              <a:t>A. A lighter workload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447BF27A-0334-60B0-0401-10F9B945E971}"/>
              </a:ext>
            </a:extLst>
          </p:cNvPr>
          <p:cNvSpPr txBox="1">
            <a:spLocks/>
          </p:cNvSpPr>
          <p:nvPr/>
        </p:nvSpPr>
        <p:spPr>
          <a:xfrm>
            <a:off x="963041" y="4005751"/>
            <a:ext cx="546258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The supply cabinet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5ECA2A14-6375-A26F-8C20-7E7F61EB7DEC}"/>
              </a:ext>
            </a:extLst>
          </p:cNvPr>
          <p:cNvSpPr txBox="1">
            <a:spLocks/>
          </p:cNvSpPr>
          <p:nvPr/>
        </p:nvSpPr>
        <p:spPr>
          <a:xfrm>
            <a:off x="989017" y="4907778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Yes, I’ll take care of it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1E4BE3FB-A0F2-B2CF-C2F4-0C90313AD93A}"/>
              </a:ext>
            </a:extLst>
          </p:cNvPr>
          <p:cNvSpPr/>
          <p:nvPr/>
        </p:nvSpPr>
        <p:spPr>
          <a:xfrm>
            <a:off x="759096" y="4778998"/>
            <a:ext cx="5692504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58454D50-5986-284B-7ACE-65F4423C9FAE}"/>
              </a:ext>
            </a:extLst>
          </p:cNvPr>
          <p:cNvSpPr/>
          <p:nvPr/>
        </p:nvSpPr>
        <p:spPr>
          <a:xfrm>
            <a:off x="765651" y="3937718"/>
            <a:ext cx="5689599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3FE82AE-5870-5165-DF3E-B50D011F0D92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The lights will be replaced, won’t they?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8BFB82AB-E443-D497-9181-D05A7B429577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The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lights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 will be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replaced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, won’t they?</a:t>
            </a:r>
            <a:endParaRPr lang="en-US" sz="2933" b="1" dirty="0">
              <a:solidFill>
                <a:srgbClr val="0037F4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11. Cau 11">
            <a:hlinkClick r:id="" action="ppaction://media"/>
            <a:extLst>
              <a:ext uri="{FF2B5EF4-FFF2-40B4-BE49-F238E27FC236}">
                <a16:creationId xmlns:a16="http://schemas.microsoft.com/office/drawing/2014/main" id="{2763A137-5299-99DF-3D25-C35B7F91EC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7399" y="380234"/>
            <a:ext cx="561838" cy="56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8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61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9B347-FF03-1D9F-6374-A7B6EB322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A1D2A8B3-BA2B-2C65-2BCC-0D578A3C8CB6}"/>
              </a:ext>
            </a:extLst>
          </p:cNvPr>
          <p:cNvSpPr/>
          <p:nvPr/>
        </p:nvSpPr>
        <p:spPr>
          <a:xfrm>
            <a:off x="775354" y="4758465"/>
            <a:ext cx="5689599" cy="753587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7CAEB25-5A75-3190-E66F-F94CE2F018A6}"/>
              </a:ext>
            </a:extLst>
          </p:cNvPr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D95F182-D9CA-EB1F-FC29-853640812415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DBCD9BC-F1D1-AAF3-2536-C5B9862A11A6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7029034D-AF27-DBA9-A070-42CDAEEAE2A7}"/>
              </a:ext>
            </a:extLst>
          </p:cNvPr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AE37FFC-F7E7-7FA3-2F1D-9B7C4DFBDAAC}"/>
              </a:ext>
            </a:extLst>
          </p:cNvPr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E588C8C-A87D-F0FA-4552-BBED521208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934B9A4F-B35E-0280-963F-825E3931A738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r>
                <a:rPr lang="vi-VN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DC9FC0FD-3FF5-84AF-0352-B6FEC576F16B}"/>
              </a:ext>
            </a:extLst>
          </p:cNvPr>
          <p:cNvSpPr/>
          <p:nvPr/>
        </p:nvSpPr>
        <p:spPr>
          <a:xfrm>
            <a:off x="761999" y="2967535"/>
            <a:ext cx="5690400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B218DE84-B225-CF06-7559-9729E8F57309}"/>
              </a:ext>
            </a:extLst>
          </p:cNvPr>
          <p:cNvSpPr txBox="1">
            <a:spLocks/>
          </p:cNvSpPr>
          <p:nvPr/>
        </p:nvSpPr>
        <p:spPr>
          <a:xfrm>
            <a:off x="964835" y="3095737"/>
            <a:ext cx="5334365" cy="536796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>
                <a:latin typeface="SVN-Gilroy" panose="00000500000000000000" pitchFamily="50" charset="0"/>
              </a:rPr>
              <a:t>A. </a:t>
            </a:r>
            <a:r>
              <a:rPr lang="en-GB" sz="2267">
                <a:latin typeface="SVN-Gilroy" panose="00000500000000000000" pitchFamily="50" charset="0"/>
              </a:rPr>
              <a:t>The trip to London. 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F028EDC2-CE01-90F9-7970-48F99B89D54F}"/>
              </a:ext>
            </a:extLst>
          </p:cNvPr>
          <p:cNvSpPr txBox="1">
            <a:spLocks/>
          </p:cNvSpPr>
          <p:nvPr/>
        </p:nvSpPr>
        <p:spPr>
          <a:xfrm>
            <a:off x="963041" y="4005751"/>
            <a:ext cx="546258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It wasn't that expensive. 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69C90931-B121-48CE-2763-58AEAE45CB73}"/>
              </a:ext>
            </a:extLst>
          </p:cNvPr>
          <p:cNvSpPr txBox="1">
            <a:spLocks/>
          </p:cNvSpPr>
          <p:nvPr/>
        </p:nvSpPr>
        <p:spPr>
          <a:xfrm>
            <a:off x="989017" y="4890696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I'll send it as soon as possible. 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97203CEC-82D6-B4F9-C0BE-5F75125AAD82}"/>
              </a:ext>
            </a:extLst>
          </p:cNvPr>
          <p:cNvSpPr/>
          <p:nvPr/>
        </p:nvSpPr>
        <p:spPr>
          <a:xfrm>
            <a:off x="759096" y="4762181"/>
            <a:ext cx="5690400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75DE8D77-8D1C-2745-5ECE-DE026A1A0EAF}"/>
              </a:ext>
            </a:extLst>
          </p:cNvPr>
          <p:cNvSpPr/>
          <p:nvPr/>
        </p:nvSpPr>
        <p:spPr>
          <a:xfrm>
            <a:off x="775355" y="3864858"/>
            <a:ext cx="5689599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6809C8F-7CD3-2A3A-C0C5-5DCA8EA39B73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I really need the updated expense report. 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63745C02-EA80-3F71-9C32-8094E04CCC07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I really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need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the updated expense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report. 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12. Cau 12">
            <a:hlinkClick r:id="" action="ppaction://media"/>
            <a:extLst>
              <a:ext uri="{FF2B5EF4-FFF2-40B4-BE49-F238E27FC236}">
                <a16:creationId xmlns:a16="http://schemas.microsoft.com/office/drawing/2014/main" id="{78A6C152-86DC-0B01-C313-C2210E5BC0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5133" y="344157"/>
            <a:ext cx="617508" cy="61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6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73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6D321-FC68-93D4-2F57-5D35AF3FA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6A1B7CF8-3C43-ABF8-6908-F88C05812602}"/>
              </a:ext>
            </a:extLst>
          </p:cNvPr>
          <p:cNvSpPr/>
          <p:nvPr/>
        </p:nvSpPr>
        <p:spPr>
          <a:xfrm>
            <a:off x="759095" y="3855245"/>
            <a:ext cx="5689599" cy="751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2CD04C2-ACDF-8382-3DBC-B1DB5EF889F2}"/>
              </a:ext>
            </a:extLst>
          </p:cNvPr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A2D59D6-E72C-2ADD-3729-6DD85190AF59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F15B91D-12E5-264C-F212-FEB3C51C7BF3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AA5AAE33-1DF3-01A9-6545-9CA30410919E}"/>
              </a:ext>
            </a:extLst>
          </p:cNvPr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AE6D5F3-A127-3DA8-821E-45302CF242D0}"/>
              </a:ext>
            </a:extLst>
          </p:cNvPr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8F6AD1E-A9EE-4ECB-D330-C9446525E36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594DD391-79C4-B7CD-A5A9-72113B59172D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r>
                <a:rPr lang="vi-VN" sz="2666" b="1" i="1">
                  <a:solidFill>
                    <a:srgbClr val="FFFFFF"/>
                  </a:solidFill>
                  <a:latin typeface="SVN-Gilroy" panose="00000500000000000000" pitchFamily="50" charset="0"/>
                </a:rPr>
                <a:t>3</a:t>
              </a:r>
              <a:endParaRPr lang="en-US" sz="2666" b="1" i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149088CB-F0D3-6B77-A270-E488944BC6F2}"/>
              </a:ext>
            </a:extLst>
          </p:cNvPr>
          <p:cNvSpPr/>
          <p:nvPr/>
        </p:nvSpPr>
        <p:spPr>
          <a:xfrm>
            <a:off x="759095" y="2929684"/>
            <a:ext cx="56896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7360B7DD-881A-0227-1C76-23B281C8FC31}"/>
              </a:ext>
            </a:extLst>
          </p:cNvPr>
          <p:cNvSpPr txBox="1">
            <a:spLocks/>
          </p:cNvSpPr>
          <p:nvPr/>
        </p:nvSpPr>
        <p:spPr>
          <a:xfrm>
            <a:off x="977062" y="3034001"/>
            <a:ext cx="5340611" cy="58733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 dirty="0">
                <a:latin typeface="SVN-Gilroy" panose="00000500000000000000" pitchFamily="50" charset="0"/>
              </a:rPr>
              <a:t>A</a:t>
            </a:r>
            <a:r>
              <a:rPr lang="en-US" sz="2267">
                <a:latin typeface="SVN-Gilroy" panose="00000500000000000000" pitchFamily="50" charset="0"/>
              </a:rPr>
              <a:t>.</a:t>
            </a:r>
            <a:r>
              <a:rPr lang="vi-VN" sz="2267">
                <a:latin typeface="SVN-Gilroy" panose="00000500000000000000" pitchFamily="50" charset="0"/>
              </a:rPr>
              <a:t> </a:t>
            </a:r>
            <a:r>
              <a:rPr lang="en-GB" sz="2267">
                <a:latin typeface="SVN-Gilroy" panose="00000500000000000000" pitchFamily="50" charset="0"/>
              </a:rPr>
              <a:t>No, I only have 2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CF88DAA0-E61B-E863-57F2-D7356B31377C}"/>
              </a:ext>
            </a:extLst>
          </p:cNvPr>
          <p:cNvSpPr txBox="1">
            <a:spLocks/>
          </p:cNvSpPr>
          <p:nvPr/>
        </p:nvSpPr>
        <p:spPr>
          <a:xfrm>
            <a:off x="977062" y="3986220"/>
            <a:ext cx="4936850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That shouldn’t be a problem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AAAB7178-DCD5-F2BA-BF73-55E1CC717A1B}"/>
              </a:ext>
            </a:extLst>
          </p:cNvPr>
          <p:cNvSpPr txBox="1">
            <a:spLocks/>
          </p:cNvSpPr>
          <p:nvPr/>
        </p:nvSpPr>
        <p:spPr>
          <a:xfrm>
            <a:off x="914401" y="4884580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I finished reading that story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3AD0EA97-F9B6-A6B0-96F5-90DF61598589}"/>
              </a:ext>
            </a:extLst>
          </p:cNvPr>
          <p:cNvSpPr/>
          <p:nvPr/>
        </p:nvSpPr>
        <p:spPr>
          <a:xfrm>
            <a:off x="759096" y="4762181"/>
            <a:ext cx="56904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55FC2B3D-FDB8-C7A1-54B4-3298D56D4697}"/>
              </a:ext>
            </a:extLst>
          </p:cNvPr>
          <p:cNvSpPr/>
          <p:nvPr/>
        </p:nvSpPr>
        <p:spPr>
          <a:xfrm>
            <a:off x="759097" y="3844821"/>
            <a:ext cx="5689599" cy="7513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39DEC7F-6CB8-CB71-4076-5CF6948A1B82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I need the complete inventory by 5 today.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AEE5B2B-AECF-B516-76BC-CA9E3F7BDAFC}"/>
              </a:ext>
            </a:extLst>
          </p:cNvPr>
          <p:cNvSpPr/>
          <p:nvPr/>
        </p:nvSpPr>
        <p:spPr>
          <a:xfrm>
            <a:off x="646542" y="1793615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I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need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 the complete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inventory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 by 5 today.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13. Cau 13">
            <a:hlinkClick r:id="" action="ppaction://media"/>
            <a:extLst>
              <a:ext uri="{FF2B5EF4-FFF2-40B4-BE49-F238E27FC236}">
                <a16:creationId xmlns:a16="http://schemas.microsoft.com/office/drawing/2014/main" id="{0C4EB0A4-8E24-61DE-C3D8-651C67BED6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9400" y="368003"/>
            <a:ext cx="555894" cy="55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0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05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2674C-2820-75A6-9B77-FC71F32B0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5AB6E5F8-6726-03C8-EF99-5B99EF2DE1F8}"/>
              </a:ext>
            </a:extLst>
          </p:cNvPr>
          <p:cNvSpPr/>
          <p:nvPr/>
        </p:nvSpPr>
        <p:spPr>
          <a:xfrm>
            <a:off x="758295" y="3866232"/>
            <a:ext cx="5689599" cy="751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965623D-D766-3F46-7109-11D3340D9FB7}"/>
              </a:ext>
            </a:extLst>
          </p:cNvPr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70BC769-0AC2-8856-93BE-4191CC5F2CCF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2EFDBA1-F8CF-49DE-D8D9-A0FC3075A6A6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242E88CD-2A52-F024-31F7-5A46D7CF626B}"/>
              </a:ext>
            </a:extLst>
          </p:cNvPr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F59427D-FF3C-0039-D64C-E88B5D4B8539}"/>
              </a:ext>
            </a:extLst>
          </p:cNvPr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C1E3082-14B3-6C80-6C87-38BBD899499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55866E84-1F11-453A-AF88-F9CB6C247D96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r>
                <a:rPr lang="vi-VN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4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48189F56-FC02-AA7F-478A-2AAD51A723AE}"/>
              </a:ext>
            </a:extLst>
          </p:cNvPr>
          <p:cNvSpPr/>
          <p:nvPr/>
        </p:nvSpPr>
        <p:spPr>
          <a:xfrm>
            <a:off x="759096" y="2942863"/>
            <a:ext cx="56896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9F1BD688-C9AB-B6BA-A65B-88EE032E1F9E}"/>
              </a:ext>
            </a:extLst>
          </p:cNvPr>
          <p:cNvSpPr txBox="1">
            <a:spLocks/>
          </p:cNvSpPr>
          <p:nvPr/>
        </p:nvSpPr>
        <p:spPr>
          <a:xfrm>
            <a:off x="963041" y="3058747"/>
            <a:ext cx="4901245" cy="58733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 dirty="0">
                <a:latin typeface="SVN-Gilroy" panose="00000500000000000000" pitchFamily="50" charset="0"/>
              </a:rPr>
              <a:t>A</a:t>
            </a:r>
            <a:r>
              <a:rPr lang="en-US" sz="2267">
                <a:latin typeface="SVN-Gilroy" panose="00000500000000000000" pitchFamily="50" charset="0"/>
              </a:rPr>
              <a:t>.</a:t>
            </a:r>
            <a:r>
              <a:rPr lang="vi-VN" sz="2267">
                <a:latin typeface="SVN-Gilroy" panose="00000500000000000000" pitchFamily="50" charset="0"/>
              </a:rPr>
              <a:t> </a:t>
            </a:r>
            <a:r>
              <a:rPr lang="en-US" sz="2267">
                <a:latin typeface="SVN-Gilroy" panose="00000500000000000000" pitchFamily="50" charset="0"/>
              </a:rPr>
              <a:t>Maybe the site manager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D4DB9052-330A-E446-E52D-511EB5FBEB2E}"/>
              </a:ext>
            </a:extLst>
          </p:cNvPr>
          <p:cNvSpPr txBox="1">
            <a:spLocks/>
          </p:cNvSpPr>
          <p:nvPr/>
        </p:nvSpPr>
        <p:spPr>
          <a:xfrm>
            <a:off x="963040" y="4005751"/>
            <a:ext cx="5330881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Yes, It’s due to be finished in October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6C9A992E-2C5A-70D1-A14C-55568797BAB0}"/>
              </a:ext>
            </a:extLst>
          </p:cNvPr>
          <p:cNvSpPr txBox="1">
            <a:spLocks/>
          </p:cNvSpPr>
          <p:nvPr/>
        </p:nvSpPr>
        <p:spPr>
          <a:xfrm>
            <a:off x="989017" y="4890696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Yes, it is on level 6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2D3B1AF9-BAB0-7B20-BBEB-7C03BB7F8CE2}"/>
              </a:ext>
            </a:extLst>
          </p:cNvPr>
          <p:cNvSpPr/>
          <p:nvPr/>
        </p:nvSpPr>
        <p:spPr>
          <a:xfrm>
            <a:off x="758295" y="4768297"/>
            <a:ext cx="56904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47ED4A48-A0A6-0060-2A3C-7DFF27D6EF36}"/>
              </a:ext>
            </a:extLst>
          </p:cNvPr>
          <p:cNvSpPr/>
          <p:nvPr/>
        </p:nvSpPr>
        <p:spPr>
          <a:xfrm>
            <a:off x="759097" y="3844821"/>
            <a:ext cx="5689599" cy="7513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6862157-F863-1136-BA5F-535C10A2DBD7}"/>
              </a:ext>
            </a:extLst>
          </p:cNvPr>
          <p:cNvSpPr/>
          <p:nvPr/>
        </p:nvSpPr>
        <p:spPr>
          <a:xfrm>
            <a:off x="633843" y="1666890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That building is still under construction, isn’t it?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C468096-6A49-C788-A25A-C0E1805098DC}"/>
              </a:ext>
            </a:extLst>
          </p:cNvPr>
          <p:cNvSpPr/>
          <p:nvPr/>
        </p:nvSpPr>
        <p:spPr>
          <a:xfrm>
            <a:off x="633843" y="1662517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That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 building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is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still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under construction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, isn’t it?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14. Cau 14">
            <a:hlinkClick r:id="" action="ppaction://media"/>
            <a:extLst>
              <a:ext uri="{FF2B5EF4-FFF2-40B4-BE49-F238E27FC236}">
                <a16:creationId xmlns:a16="http://schemas.microsoft.com/office/drawing/2014/main" id="{BA6CE60F-5878-40F4-80DF-044D1DF510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73317" y="267935"/>
            <a:ext cx="559324" cy="55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1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82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C82C6-A49B-66D0-82B9-7C326EC1D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4FBBA20E-F0BE-A416-1C6B-B6B16AEEE99E}"/>
              </a:ext>
            </a:extLst>
          </p:cNvPr>
          <p:cNvSpPr/>
          <p:nvPr/>
        </p:nvSpPr>
        <p:spPr>
          <a:xfrm>
            <a:off x="759096" y="4788966"/>
            <a:ext cx="5689599" cy="751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2FEBD8A-0DDF-B578-C088-BED0A5CFB3CD}"/>
              </a:ext>
            </a:extLst>
          </p:cNvPr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161692B-0CBF-565D-16FF-99497686FDFD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510C8DA-570A-1E94-E384-A25889C18513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DD956511-0FF9-C424-D7DC-F336EB4F030F}"/>
              </a:ext>
            </a:extLst>
          </p:cNvPr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4758691-9394-D8BA-7196-3A22058C1F6A}"/>
              </a:ext>
            </a:extLst>
          </p:cNvPr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F5D7DAA-BBDE-5E79-D4FF-3D839A76627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4914E4AB-9AA8-0B6D-2CA8-31097D2BE49D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r>
                <a:rPr lang="vi-VN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5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966F7665-A022-7660-47B3-2AD8088B661A}"/>
              </a:ext>
            </a:extLst>
          </p:cNvPr>
          <p:cNvSpPr/>
          <p:nvPr/>
        </p:nvSpPr>
        <p:spPr>
          <a:xfrm>
            <a:off x="759095" y="2904016"/>
            <a:ext cx="56896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0395CFC7-9805-DF76-3C90-4AB4E511C098}"/>
              </a:ext>
            </a:extLst>
          </p:cNvPr>
          <p:cNvSpPr txBox="1">
            <a:spLocks/>
          </p:cNvSpPr>
          <p:nvPr/>
        </p:nvSpPr>
        <p:spPr>
          <a:xfrm>
            <a:off x="1027330" y="3023008"/>
            <a:ext cx="5421365" cy="58733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 dirty="0">
                <a:latin typeface="SVN-Gilroy" panose="00000500000000000000" pitchFamily="50" charset="0"/>
              </a:rPr>
              <a:t>A</a:t>
            </a:r>
            <a:r>
              <a:rPr lang="en-US" sz="2267">
                <a:latin typeface="SVN-Gilroy" panose="00000500000000000000" pitchFamily="50" charset="0"/>
              </a:rPr>
              <a:t>.</a:t>
            </a:r>
            <a:r>
              <a:rPr lang="vi-VN" sz="2267">
                <a:latin typeface="SVN-Gilroy" panose="00000500000000000000" pitchFamily="50" charset="0"/>
              </a:rPr>
              <a:t> </a:t>
            </a:r>
            <a:r>
              <a:rPr lang="en-GB" sz="2267">
                <a:latin typeface="SVN-Gilroy" panose="00000500000000000000" pitchFamily="50" charset="0"/>
              </a:rPr>
              <a:t>Four copies, please.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ACA877DF-A451-CE5C-E905-69E77EC9236A}"/>
              </a:ext>
            </a:extLst>
          </p:cNvPr>
          <p:cNvSpPr txBox="1">
            <a:spLocks/>
          </p:cNvSpPr>
          <p:nvPr/>
        </p:nvSpPr>
        <p:spPr>
          <a:xfrm>
            <a:off x="1033884" y="3983996"/>
            <a:ext cx="5062116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I'm sure that he did.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05AC9A10-E6D8-F5C0-E2E6-17C6E34FCA65}"/>
              </a:ext>
            </a:extLst>
          </p:cNvPr>
          <p:cNvSpPr txBox="1">
            <a:spLocks/>
          </p:cNvSpPr>
          <p:nvPr/>
        </p:nvSpPr>
        <p:spPr>
          <a:xfrm>
            <a:off x="1027330" y="4919621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That's not what I was told.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C78F168F-BF22-31CD-DDB3-CA2F18FEBE40}"/>
              </a:ext>
            </a:extLst>
          </p:cNvPr>
          <p:cNvSpPr/>
          <p:nvPr/>
        </p:nvSpPr>
        <p:spPr>
          <a:xfrm>
            <a:off x="759095" y="4797222"/>
            <a:ext cx="56904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BAF4CD77-2AF9-345A-ABB3-2D9964974ADB}"/>
              </a:ext>
            </a:extLst>
          </p:cNvPr>
          <p:cNvSpPr/>
          <p:nvPr/>
        </p:nvSpPr>
        <p:spPr>
          <a:xfrm>
            <a:off x="759097" y="3844490"/>
            <a:ext cx="5689599" cy="7513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3BC89E1-A99A-E96D-E1FB-269E9A443DDE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The dinner with the clients is Wednesday. 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66C72D8-A1B6-0D82-A991-8ADFA9502D60}"/>
              </a:ext>
            </a:extLst>
          </p:cNvPr>
          <p:cNvSpPr/>
          <p:nvPr/>
        </p:nvSpPr>
        <p:spPr>
          <a:xfrm>
            <a:off x="646542" y="1803590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The dinner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with the clients is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Wednesday. </a:t>
            </a:r>
            <a:endParaRPr lang="en-US" sz="2933" b="1" dirty="0">
              <a:solidFill>
                <a:srgbClr val="0037F4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15. Cau 15">
            <a:hlinkClick r:id="" action="ppaction://media"/>
            <a:extLst>
              <a:ext uri="{FF2B5EF4-FFF2-40B4-BE49-F238E27FC236}">
                <a16:creationId xmlns:a16="http://schemas.microsoft.com/office/drawing/2014/main" id="{2DA20792-9854-E276-5A50-A2206CE987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4233" y="304820"/>
            <a:ext cx="577712" cy="57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1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75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18374" y="2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sz="1200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8B9A3D5A-D812-E641-A6B3-DDA86FC075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sz="1200" dirty="0"/>
          </a:p>
        </p:txBody>
      </p:sp>
      <p:grpSp>
        <p:nvGrpSpPr>
          <p:cNvPr id="2" name="Group 2"/>
          <p:cNvGrpSpPr/>
          <p:nvPr/>
        </p:nvGrpSpPr>
        <p:grpSpPr>
          <a:xfrm>
            <a:off x="3582297" y="3093428"/>
            <a:ext cx="1320292" cy="1052917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166826" y="3008882"/>
            <a:ext cx="4589779" cy="1175517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718864" y="2052898"/>
            <a:ext cx="8754274" cy="49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6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3718413" y="3185998"/>
            <a:ext cx="1101991" cy="885854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5538764" y="3165048"/>
            <a:ext cx="3620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5400" b="1" dirty="0">
                <a:solidFill>
                  <a:schemeClr val="bg1"/>
                </a:solidFill>
                <a:latin typeface="SVN-Gilroy XBold" pitchFamily="2" charset="77"/>
              </a:rPr>
              <a:t>Ví dụ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3981655" y="3118882"/>
            <a:ext cx="6078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6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1</a:t>
            </a: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60" y="-228600"/>
            <a:ext cx="1697567" cy="119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5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6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EE1A9-7353-8FB4-1A11-DE7B95508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922ED58-50CB-19BA-4DC0-F6143C52ADEF}"/>
              </a:ext>
            </a:extLst>
          </p:cNvPr>
          <p:cNvSpPr/>
          <p:nvPr/>
        </p:nvSpPr>
        <p:spPr>
          <a:xfrm>
            <a:off x="741444" y="3897922"/>
            <a:ext cx="5689599" cy="753587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8FFA385-EB11-A2DE-137A-0C28C32AB588}"/>
              </a:ext>
            </a:extLst>
          </p:cNvPr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8AA74F2-45C4-22F9-1632-D799BCCA5C5C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73EF9EF-CEE1-BB29-0161-F4AAB9B4C501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838189A5-3E9D-D440-C160-B1CCC471397B}"/>
              </a:ext>
            </a:extLst>
          </p:cNvPr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9E4001FE-B882-45D9-5B84-384F4C3D5EF5}"/>
              </a:ext>
            </a:extLst>
          </p:cNvPr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7941CBD-6E92-8B98-54F2-0B5FA21A9FD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6513F8F-D050-3EE0-0C98-E9760977CF2B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r>
                <a:rPr lang="vi-VN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6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A492DC09-7F1C-6022-AEA5-C5031D7CF1A5}"/>
              </a:ext>
            </a:extLst>
          </p:cNvPr>
          <p:cNvSpPr/>
          <p:nvPr/>
        </p:nvSpPr>
        <p:spPr>
          <a:xfrm>
            <a:off x="759096" y="2967536"/>
            <a:ext cx="5690400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76947ED9-A0CF-5C07-5DFC-1B85C2C482B9}"/>
              </a:ext>
            </a:extLst>
          </p:cNvPr>
          <p:cNvSpPr txBox="1">
            <a:spLocks/>
          </p:cNvSpPr>
          <p:nvPr/>
        </p:nvSpPr>
        <p:spPr>
          <a:xfrm>
            <a:off x="964835" y="3095737"/>
            <a:ext cx="5334365" cy="536796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>
                <a:latin typeface="SVN-Gilroy" panose="00000500000000000000" pitchFamily="50" charset="0"/>
              </a:rPr>
              <a:t>A. </a:t>
            </a:r>
            <a:r>
              <a:rPr lang="en-GB" sz="2267">
                <a:latin typeface="SVN-Gilroy" panose="00000500000000000000" pitchFamily="50" charset="0"/>
              </a:rPr>
              <a:t>The morning weather report. 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9CA5FD4C-2C95-4951-013E-21C4E23296E2}"/>
              </a:ext>
            </a:extLst>
          </p:cNvPr>
          <p:cNvSpPr txBox="1">
            <a:spLocks/>
          </p:cNvSpPr>
          <p:nvPr/>
        </p:nvSpPr>
        <p:spPr>
          <a:xfrm>
            <a:off x="1003765" y="4048814"/>
            <a:ext cx="546258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I could turn the heat up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 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3420EE1D-9ECB-430B-867A-488D0A55C41B}"/>
              </a:ext>
            </a:extLst>
          </p:cNvPr>
          <p:cNvSpPr txBox="1">
            <a:spLocks/>
          </p:cNvSpPr>
          <p:nvPr/>
        </p:nvSpPr>
        <p:spPr>
          <a:xfrm>
            <a:off x="1003765" y="4957994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I haven't decided yet. 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27E00125-143F-5489-C3AB-EC189E515D61}"/>
              </a:ext>
            </a:extLst>
          </p:cNvPr>
          <p:cNvSpPr/>
          <p:nvPr/>
        </p:nvSpPr>
        <p:spPr>
          <a:xfrm>
            <a:off x="759096" y="4828296"/>
            <a:ext cx="5688000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23591867-1AF8-7707-3F87-813ED28199CE}"/>
              </a:ext>
            </a:extLst>
          </p:cNvPr>
          <p:cNvSpPr/>
          <p:nvPr/>
        </p:nvSpPr>
        <p:spPr>
          <a:xfrm>
            <a:off x="759097" y="3906511"/>
            <a:ext cx="5689599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D348AC7-87E4-9864-0010-2046953A89D5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I'm going to put on my sweater.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EFA9045B-CBD1-6C11-0690-DE41CB0820AB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I'm going to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put on my sweater.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16. Cau 16">
            <a:hlinkClick r:id="" action="ppaction://media"/>
            <a:extLst>
              <a:ext uri="{FF2B5EF4-FFF2-40B4-BE49-F238E27FC236}">
                <a16:creationId xmlns:a16="http://schemas.microsoft.com/office/drawing/2014/main" id="{CB7D70F1-7181-93F2-57A6-FF3683D95A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13541" y="298164"/>
            <a:ext cx="538243" cy="53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6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64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3791A-D5CD-1404-7F62-7E67557F1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98DA533C-06B3-2F30-0E6D-1A871712B2A7}"/>
              </a:ext>
            </a:extLst>
          </p:cNvPr>
          <p:cNvSpPr/>
          <p:nvPr/>
        </p:nvSpPr>
        <p:spPr>
          <a:xfrm>
            <a:off x="742955" y="2965993"/>
            <a:ext cx="5689599" cy="753587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8CCFF64-9660-CC17-2EDF-8F87DCD41755}"/>
              </a:ext>
            </a:extLst>
          </p:cNvPr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8084C44-207E-C6CA-1FE8-7CB93C1EB3C0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C136D9C-8DDF-4635-B8ED-BAD314DFDEB9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7E0C0E84-C6D9-4C78-1F75-532FA4631980}"/>
              </a:ext>
            </a:extLst>
          </p:cNvPr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99FC7F5B-4BC1-C5F0-762E-D555B82972AA}"/>
              </a:ext>
            </a:extLst>
          </p:cNvPr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B0A45EE-1B78-AA0A-AADD-95C0537693B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12577DB-3923-45A5-F59D-865622324C4B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r>
                <a:rPr lang="vi-VN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7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55AA9359-FA22-1DF1-D9A7-AB7364743EE6}"/>
              </a:ext>
            </a:extLst>
          </p:cNvPr>
          <p:cNvSpPr/>
          <p:nvPr/>
        </p:nvSpPr>
        <p:spPr>
          <a:xfrm>
            <a:off x="734515" y="2968380"/>
            <a:ext cx="56896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59BDF740-7059-690E-6A99-ED8C59D7E0C2}"/>
              </a:ext>
            </a:extLst>
          </p:cNvPr>
          <p:cNvSpPr txBox="1">
            <a:spLocks/>
          </p:cNvSpPr>
          <p:nvPr/>
        </p:nvSpPr>
        <p:spPr>
          <a:xfrm>
            <a:off x="1106148" y="3094216"/>
            <a:ext cx="5223397" cy="563083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 dirty="0">
                <a:latin typeface="SVN-Gilroy" panose="00000500000000000000" pitchFamily="50" charset="0"/>
              </a:rPr>
              <a:t>A</a:t>
            </a:r>
            <a:r>
              <a:rPr lang="en-US" sz="2267">
                <a:latin typeface="SVN-Gilroy" panose="00000500000000000000" pitchFamily="50" charset="0"/>
              </a:rPr>
              <a:t>.</a:t>
            </a:r>
            <a:r>
              <a:rPr lang="vi-VN" sz="2267">
                <a:latin typeface="SVN-Gilroy" panose="00000500000000000000" pitchFamily="50" charset="0"/>
              </a:rPr>
              <a:t> </a:t>
            </a:r>
            <a:r>
              <a:rPr lang="en-GB" sz="2267">
                <a:latin typeface="SVN-Gilroy" panose="00000500000000000000" pitchFamily="50" charset="0"/>
              </a:rPr>
              <a:t>It starts on Thursday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EF6A9D1D-B5D5-30D4-4B3F-6A9373B41806}"/>
              </a:ext>
            </a:extLst>
          </p:cNvPr>
          <p:cNvSpPr txBox="1">
            <a:spLocks/>
          </p:cNvSpPr>
          <p:nvPr/>
        </p:nvSpPr>
        <p:spPr>
          <a:xfrm>
            <a:off x="1109425" y="3986404"/>
            <a:ext cx="546258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In the back row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7FFEE1EA-4537-97A1-0DA5-5C4C8E397138}"/>
              </a:ext>
            </a:extLst>
          </p:cNvPr>
          <p:cNvSpPr txBox="1">
            <a:spLocks/>
          </p:cNvSpPr>
          <p:nvPr/>
        </p:nvSpPr>
        <p:spPr>
          <a:xfrm>
            <a:off x="1106149" y="4895772"/>
            <a:ext cx="4989851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Why don’t you leave it open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2F21641B-C0AB-F581-8550-F7F99A154983}"/>
              </a:ext>
            </a:extLst>
          </p:cNvPr>
          <p:cNvSpPr/>
          <p:nvPr/>
        </p:nvSpPr>
        <p:spPr>
          <a:xfrm>
            <a:off x="759096" y="4770987"/>
            <a:ext cx="5690400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38C18B97-EC03-D6BF-75F5-B9353A06BACD}"/>
              </a:ext>
            </a:extLst>
          </p:cNvPr>
          <p:cNvSpPr/>
          <p:nvPr/>
        </p:nvSpPr>
        <p:spPr>
          <a:xfrm>
            <a:off x="755819" y="3863339"/>
            <a:ext cx="5689599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FED68AB-A0BF-D2C1-B2AE-29E56513A266}"/>
              </a:ext>
            </a:extLst>
          </p:cNvPr>
          <p:cNvSpPr/>
          <p:nvPr/>
        </p:nvSpPr>
        <p:spPr>
          <a:xfrm>
            <a:off x="646543" y="1795898"/>
            <a:ext cx="6185881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The play opens next week, doesn’t it?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697A47AF-E83E-8DBE-4899-3C8D8115EBE3}"/>
              </a:ext>
            </a:extLst>
          </p:cNvPr>
          <p:cNvSpPr/>
          <p:nvPr/>
        </p:nvSpPr>
        <p:spPr>
          <a:xfrm>
            <a:off x="646544" y="1802269"/>
            <a:ext cx="6185880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The play opens next week,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doesn’t it?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17. Cau 17">
            <a:hlinkClick r:id="" action="ppaction://media"/>
            <a:extLst>
              <a:ext uri="{FF2B5EF4-FFF2-40B4-BE49-F238E27FC236}">
                <a16:creationId xmlns:a16="http://schemas.microsoft.com/office/drawing/2014/main" id="{93C0A0B0-501B-92F4-70B9-C98AFF81C1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4437" y="311865"/>
            <a:ext cx="493780" cy="49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7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33D1E-D51E-6899-D86E-6C75E9B6B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5FA8A496-2015-70CE-B485-6AA4C328DAFC}"/>
              </a:ext>
            </a:extLst>
          </p:cNvPr>
          <p:cNvSpPr/>
          <p:nvPr/>
        </p:nvSpPr>
        <p:spPr>
          <a:xfrm>
            <a:off x="759097" y="3842541"/>
            <a:ext cx="5689599" cy="751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E1008FB-9C5E-487E-9E3F-B21454FCBCAD}"/>
              </a:ext>
            </a:extLst>
          </p:cNvPr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B4B2740-AFBC-E192-9692-B08DD15DE943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EA0378F-E492-8700-3E87-4E0248DEFD1D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B880D14C-9423-8DC5-4F9C-79FADF3F1B11}"/>
              </a:ext>
            </a:extLst>
          </p:cNvPr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00DB943-E168-E762-FF1F-1469A8380D3B}"/>
              </a:ext>
            </a:extLst>
          </p:cNvPr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C0E7129-9C70-C66A-E3C9-1E637E3B55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3562AFF-537D-7414-0948-BD3240305F11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r>
                <a:rPr lang="vi-VN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8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0CD8A542-DABA-1A39-F617-74CB7A01617E}"/>
              </a:ext>
            </a:extLst>
          </p:cNvPr>
          <p:cNvSpPr/>
          <p:nvPr/>
        </p:nvSpPr>
        <p:spPr>
          <a:xfrm>
            <a:off x="759095" y="2951367"/>
            <a:ext cx="56896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64064172-4F2E-2184-408B-B5E8C64E3A7A}"/>
              </a:ext>
            </a:extLst>
          </p:cNvPr>
          <p:cNvSpPr txBox="1">
            <a:spLocks/>
          </p:cNvSpPr>
          <p:nvPr/>
        </p:nvSpPr>
        <p:spPr>
          <a:xfrm>
            <a:off x="964835" y="3095737"/>
            <a:ext cx="4901245" cy="58733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>
                <a:latin typeface="SVN-Gilroy" panose="00000500000000000000" pitchFamily="50" charset="0"/>
              </a:rPr>
              <a:t>A. </a:t>
            </a:r>
            <a:r>
              <a:rPr lang="en-GB" sz="2267">
                <a:latin typeface="SVN-Gilroy" panose="00000500000000000000" pitchFamily="50" charset="0"/>
              </a:rPr>
              <a:t>Yesterday afternoon.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9780C1EB-DD25-EB4D-BE39-0EFE4D95DEA0}"/>
              </a:ext>
            </a:extLst>
          </p:cNvPr>
          <p:cNvSpPr txBox="1">
            <a:spLocks/>
          </p:cNvSpPr>
          <p:nvPr/>
        </p:nvSpPr>
        <p:spPr>
          <a:xfrm>
            <a:off x="1066800" y="3967866"/>
            <a:ext cx="546258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I didn't understand it either. 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F2AE6A2D-D5C8-2075-9D20-BD687ABF8049}"/>
              </a:ext>
            </a:extLst>
          </p:cNvPr>
          <p:cNvSpPr txBox="1">
            <a:spLocks/>
          </p:cNvSpPr>
          <p:nvPr/>
        </p:nvSpPr>
        <p:spPr>
          <a:xfrm>
            <a:off x="989017" y="4890696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At the post office downtown.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B741EE64-2EC1-6298-9A08-C30C145FDF99}"/>
              </a:ext>
            </a:extLst>
          </p:cNvPr>
          <p:cNvSpPr/>
          <p:nvPr/>
        </p:nvSpPr>
        <p:spPr>
          <a:xfrm>
            <a:off x="759096" y="4762181"/>
            <a:ext cx="56904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A3CD7F6D-7F71-5D62-0E71-68FAA87A6FEC}"/>
              </a:ext>
            </a:extLst>
          </p:cNvPr>
          <p:cNvSpPr/>
          <p:nvPr/>
        </p:nvSpPr>
        <p:spPr>
          <a:xfrm>
            <a:off x="759097" y="3844821"/>
            <a:ext cx="5689599" cy="7513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F618CFC-BE98-9AD5-18E0-96D4AA37A959}"/>
              </a:ext>
            </a:extLst>
          </p:cNvPr>
          <p:cNvSpPr/>
          <p:nvPr/>
        </p:nvSpPr>
        <p:spPr>
          <a:xfrm>
            <a:off x="646543" y="1600200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This e-mail from Mr. Robertson is rather unclear.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27E7468-A3F4-371A-7E26-23B5B89E8C3A}"/>
              </a:ext>
            </a:extLst>
          </p:cNvPr>
          <p:cNvSpPr/>
          <p:nvPr/>
        </p:nvSpPr>
        <p:spPr>
          <a:xfrm>
            <a:off x="646543" y="1600199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This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e-mail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 from Mr. Robertson is rather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unclear.</a:t>
            </a:r>
            <a:endParaRPr lang="en-US" sz="2933" b="1" dirty="0">
              <a:solidFill>
                <a:srgbClr val="0037F4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18. Cau 18">
            <a:hlinkClick r:id="" action="ppaction://media"/>
            <a:extLst>
              <a:ext uri="{FF2B5EF4-FFF2-40B4-BE49-F238E27FC236}">
                <a16:creationId xmlns:a16="http://schemas.microsoft.com/office/drawing/2014/main" id="{D0C9C3F5-F653-042E-8C3A-2DB616BBA6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1578" y="323457"/>
            <a:ext cx="555895" cy="55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7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86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3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F831D-8946-0831-2282-7B049B7AC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D69D9A4F-FA42-6008-22C6-9F488ACBCAC9}"/>
              </a:ext>
            </a:extLst>
          </p:cNvPr>
          <p:cNvSpPr/>
          <p:nvPr/>
        </p:nvSpPr>
        <p:spPr>
          <a:xfrm>
            <a:off x="759097" y="3842541"/>
            <a:ext cx="6098903" cy="751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A731C67-F040-3070-BC7E-223E96D99E00}"/>
              </a:ext>
            </a:extLst>
          </p:cNvPr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F605DC6-4FB5-18DD-E224-C193543CB267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6B1AFB1-93A3-460B-164C-6750F5C5D545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FB6C33A2-1039-39FB-0D52-D80BED41698E}"/>
              </a:ext>
            </a:extLst>
          </p:cNvPr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20447B7C-31FB-8999-3155-44A806669C86}"/>
              </a:ext>
            </a:extLst>
          </p:cNvPr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F57A8D8-3C5E-55D0-77C2-D7AA191B037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91B017AE-1941-F9EC-23F5-03FD64A45708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r>
                <a:rPr lang="vi-VN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9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475041CF-21DC-38E0-2C1F-064EBB2CE40A}"/>
              </a:ext>
            </a:extLst>
          </p:cNvPr>
          <p:cNvSpPr/>
          <p:nvPr/>
        </p:nvSpPr>
        <p:spPr>
          <a:xfrm>
            <a:off x="759096" y="2987987"/>
            <a:ext cx="6098904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DC78628C-5C25-FDBD-246F-013B3612B16B}"/>
              </a:ext>
            </a:extLst>
          </p:cNvPr>
          <p:cNvSpPr txBox="1">
            <a:spLocks/>
          </p:cNvSpPr>
          <p:nvPr/>
        </p:nvSpPr>
        <p:spPr>
          <a:xfrm>
            <a:off x="964835" y="3095738"/>
            <a:ext cx="5893165" cy="580750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>
                <a:latin typeface="SVN-Gilroy" panose="00000500000000000000" pitchFamily="50" charset="0"/>
              </a:rPr>
              <a:t>A. </a:t>
            </a:r>
            <a:r>
              <a:rPr lang="en-GB" sz="2267">
                <a:latin typeface="SVN-Gilroy" panose="00000500000000000000" pitchFamily="50" charset="0"/>
              </a:rPr>
              <a:t>I prefer the supermarket on North Street. 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2CEAF1F-335A-72EC-5361-C846CCBCADF4}"/>
              </a:ext>
            </a:extLst>
          </p:cNvPr>
          <p:cNvSpPr txBox="1">
            <a:spLocks/>
          </p:cNvSpPr>
          <p:nvPr/>
        </p:nvSpPr>
        <p:spPr>
          <a:xfrm>
            <a:off x="963041" y="4005751"/>
            <a:ext cx="546258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The market data was quite surprising. 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BEEA9F0E-DD81-FD48-84F4-C9EE1AAB4A7D}"/>
              </a:ext>
            </a:extLst>
          </p:cNvPr>
          <p:cNvSpPr txBox="1">
            <a:spLocks/>
          </p:cNvSpPr>
          <p:nvPr/>
        </p:nvSpPr>
        <p:spPr>
          <a:xfrm>
            <a:off x="989017" y="4890696"/>
            <a:ext cx="5106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He's away on business.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23BE2FC9-3542-067D-E53F-B56DA08FA638}"/>
              </a:ext>
            </a:extLst>
          </p:cNvPr>
          <p:cNvSpPr/>
          <p:nvPr/>
        </p:nvSpPr>
        <p:spPr>
          <a:xfrm>
            <a:off x="759096" y="4750529"/>
            <a:ext cx="6095998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02C5C917-E872-E756-D45B-5D013BA61CDE}"/>
              </a:ext>
            </a:extLst>
          </p:cNvPr>
          <p:cNvSpPr/>
          <p:nvPr/>
        </p:nvSpPr>
        <p:spPr>
          <a:xfrm>
            <a:off x="762001" y="3853424"/>
            <a:ext cx="6095999" cy="7513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4E64357-4797-4ECC-7A68-E1430666368F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I just received the weekly marketing report. 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8D1BF7C-3556-7E11-0C3B-969ADF77B3BC}"/>
              </a:ext>
            </a:extLst>
          </p:cNvPr>
          <p:cNvSpPr/>
          <p:nvPr/>
        </p:nvSpPr>
        <p:spPr>
          <a:xfrm>
            <a:off x="646543" y="1804782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I just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received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the weekly marketing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report. 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19. Cau 19">
            <a:hlinkClick r:id="" action="ppaction://media"/>
            <a:extLst>
              <a:ext uri="{FF2B5EF4-FFF2-40B4-BE49-F238E27FC236}">
                <a16:creationId xmlns:a16="http://schemas.microsoft.com/office/drawing/2014/main" id="{238C4291-EF60-6B55-621F-F24AC882A9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2200" y="239398"/>
            <a:ext cx="554042" cy="55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9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86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4DE8A-C4B7-8E40-109D-334172FF8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B789219F-DA4E-5DDA-2177-96F865765942}"/>
              </a:ext>
            </a:extLst>
          </p:cNvPr>
          <p:cNvSpPr/>
          <p:nvPr/>
        </p:nvSpPr>
        <p:spPr>
          <a:xfrm>
            <a:off x="745986" y="2979080"/>
            <a:ext cx="5689599" cy="753587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1E3E0C6-5A81-7C6A-2FBA-FEF2B6C9AD23}"/>
              </a:ext>
            </a:extLst>
          </p:cNvPr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2680966-A077-3E3E-75AC-80E4E718CE74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53110CC-C973-7A43-6CED-F6C527FD39F1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14EE0340-87B0-EA74-89F7-B34E71695AE1}"/>
              </a:ext>
            </a:extLst>
          </p:cNvPr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D034932-21CB-D718-4607-A19674007102}"/>
              </a:ext>
            </a:extLst>
          </p:cNvPr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A81E989-559F-C344-FBE1-A3FB232E60E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7EB4720-9DEF-64E2-B43C-05DDA5EC3593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r>
                <a:rPr lang="vi-VN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0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924380A8-5F8F-B71B-180D-19484DD80EED}"/>
              </a:ext>
            </a:extLst>
          </p:cNvPr>
          <p:cNvSpPr/>
          <p:nvPr/>
        </p:nvSpPr>
        <p:spPr>
          <a:xfrm>
            <a:off x="759095" y="2967536"/>
            <a:ext cx="5689600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5C7C93DF-3971-073D-ACB0-3AF2A11C1F47}"/>
              </a:ext>
            </a:extLst>
          </p:cNvPr>
          <p:cNvSpPr txBox="1">
            <a:spLocks/>
          </p:cNvSpPr>
          <p:nvPr/>
        </p:nvSpPr>
        <p:spPr>
          <a:xfrm>
            <a:off x="973002" y="3121895"/>
            <a:ext cx="5223397" cy="563083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 dirty="0">
                <a:latin typeface="SVN-Gilroy" panose="00000500000000000000" pitchFamily="50" charset="0"/>
              </a:rPr>
              <a:t>A</a:t>
            </a:r>
            <a:r>
              <a:rPr lang="en-US" sz="2267">
                <a:latin typeface="SVN-Gilroy" panose="00000500000000000000" pitchFamily="50" charset="0"/>
              </a:rPr>
              <a:t>.</a:t>
            </a:r>
            <a:r>
              <a:rPr lang="vi-VN" sz="2267">
                <a:latin typeface="SVN-Gilroy" panose="00000500000000000000" pitchFamily="50" charset="0"/>
              </a:rPr>
              <a:t> </a:t>
            </a:r>
            <a:r>
              <a:rPr lang="en-US" sz="2267">
                <a:latin typeface="SVN-Gilroy" panose="00000500000000000000" pitchFamily="50" charset="0"/>
              </a:rPr>
              <a:t>Yes, no problem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9EA092D7-6416-AFC3-D331-5D1862801D29}"/>
              </a:ext>
            </a:extLst>
          </p:cNvPr>
          <p:cNvSpPr txBox="1">
            <a:spLocks/>
          </p:cNvSpPr>
          <p:nvPr/>
        </p:nvSpPr>
        <p:spPr>
          <a:xfrm>
            <a:off x="973001" y="4003852"/>
            <a:ext cx="546258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There are only 4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E40E0EC2-BD9C-84E4-9A83-0F51E423BACE}"/>
              </a:ext>
            </a:extLst>
          </p:cNvPr>
          <p:cNvSpPr txBox="1">
            <a:spLocks/>
          </p:cNvSpPr>
          <p:nvPr/>
        </p:nvSpPr>
        <p:spPr>
          <a:xfrm>
            <a:off x="971364" y="4895779"/>
            <a:ext cx="4990050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It’s in the back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C3B87F1D-7ED6-A996-9FC1-55B2CEB78529}"/>
              </a:ext>
            </a:extLst>
          </p:cNvPr>
          <p:cNvSpPr/>
          <p:nvPr/>
        </p:nvSpPr>
        <p:spPr>
          <a:xfrm>
            <a:off x="759096" y="4770987"/>
            <a:ext cx="5690400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B6D4CD-1DA2-5817-EB97-8AF85FA3D88B}"/>
              </a:ext>
            </a:extLst>
          </p:cNvPr>
          <p:cNvSpPr/>
          <p:nvPr/>
        </p:nvSpPr>
        <p:spPr>
          <a:xfrm>
            <a:off x="759097" y="3869261"/>
            <a:ext cx="5689599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3DF19A5-3FA1-5B8F-AF0F-A3AFA54B045E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Can you call me back before 5 pm?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2518A2A-787A-25E6-F170-74E187AF64C4}"/>
              </a:ext>
            </a:extLst>
          </p:cNvPr>
          <p:cNvSpPr/>
          <p:nvPr/>
        </p:nvSpPr>
        <p:spPr>
          <a:xfrm>
            <a:off x="646543" y="1784366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Can you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call me back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before 5 pm?</a:t>
            </a:r>
            <a:endParaRPr lang="en-US" sz="2933" b="1" dirty="0">
              <a:solidFill>
                <a:srgbClr val="0037F4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20. Cau 20">
            <a:hlinkClick r:id="" action="ppaction://media"/>
            <a:extLst>
              <a:ext uri="{FF2B5EF4-FFF2-40B4-BE49-F238E27FC236}">
                <a16:creationId xmlns:a16="http://schemas.microsoft.com/office/drawing/2014/main" id="{AE7F3977-49DA-F526-83A1-9C2121045A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5542" y="331550"/>
            <a:ext cx="593769" cy="59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9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7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33551-B134-E198-85BE-49EF924DF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2501BD26-BAE1-5AA2-D2ED-DC596276B868}"/>
              </a:ext>
            </a:extLst>
          </p:cNvPr>
          <p:cNvSpPr/>
          <p:nvPr/>
        </p:nvSpPr>
        <p:spPr>
          <a:xfrm>
            <a:off x="759097" y="4778998"/>
            <a:ext cx="5689599" cy="691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8961EA1-704A-E18D-6844-1DFC7B39DB0A}"/>
              </a:ext>
            </a:extLst>
          </p:cNvPr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63983C1-3572-D27D-2E4E-010DFE0558D8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9F175E0-60CD-02D3-F331-FDF1C728120F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D72ADA95-1E60-D0DD-FE03-E7983D5B1E16}"/>
              </a:ext>
            </a:extLst>
          </p:cNvPr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E7400771-A921-3011-842F-17C162559AB0}"/>
              </a:ext>
            </a:extLst>
          </p:cNvPr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40E2FB0-1685-E014-3594-8C6F24CB7C6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A186CD2-8A7A-97C8-6A8C-F554600EA429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r>
                <a:rPr lang="vi-VN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5C0A93E0-9D13-27FA-9988-E6E892B2DC02}"/>
              </a:ext>
            </a:extLst>
          </p:cNvPr>
          <p:cNvSpPr/>
          <p:nvPr/>
        </p:nvSpPr>
        <p:spPr>
          <a:xfrm>
            <a:off x="759095" y="3057824"/>
            <a:ext cx="5689600" cy="6909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546A2687-6884-C84E-1D79-F698C282D495}"/>
              </a:ext>
            </a:extLst>
          </p:cNvPr>
          <p:cNvSpPr txBox="1">
            <a:spLocks/>
          </p:cNvSpPr>
          <p:nvPr/>
        </p:nvSpPr>
        <p:spPr>
          <a:xfrm>
            <a:off x="989016" y="3160127"/>
            <a:ext cx="5233654" cy="58733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>
                <a:latin typeface="SVN-Gilroy" panose="00000500000000000000" pitchFamily="50" charset="0"/>
              </a:rPr>
              <a:t>A. </a:t>
            </a:r>
            <a:r>
              <a:rPr lang="en-GB" sz="2267">
                <a:latin typeface="SVN-Gilroy" panose="00000500000000000000" pitchFamily="50" charset="0"/>
              </a:rPr>
              <a:t>No, twelve people at seven o'clock.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F3152AA0-59C7-1408-3E80-DD7E507B1463}"/>
              </a:ext>
            </a:extLst>
          </p:cNvPr>
          <p:cNvSpPr txBox="1">
            <a:spLocks/>
          </p:cNvSpPr>
          <p:nvPr/>
        </p:nvSpPr>
        <p:spPr>
          <a:xfrm>
            <a:off x="963041" y="4005751"/>
            <a:ext cx="546258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How was the party?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D4FDE126-E5C3-47C5-5D32-BCFC6CFAE0F1}"/>
              </a:ext>
            </a:extLst>
          </p:cNvPr>
          <p:cNvSpPr txBox="1">
            <a:spLocks/>
          </p:cNvSpPr>
          <p:nvPr/>
        </p:nvSpPr>
        <p:spPr>
          <a:xfrm>
            <a:off x="989017" y="4907778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I'll do it right now.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349C74CC-7F56-2B00-E579-F7A4D6E796C6}"/>
              </a:ext>
            </a:extLst>
          </p:cNvPr>
          <p:cNvSpPr/>
          <p:nvPr/>
        </p:nvSpPr>
        <p:spPr>
          <a:xfrm>
            <a:off x="759096" y="4778998"/>
            <a:ext cx="5692504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B4FC93FD-10EE-4A4C-C8A8-C21BA3D1091E}"/>
              </a:ext>
            </a:extLst>
          </p:cNvPr>
          <p:cNvSpPr/>
          <p:nvPr/>
        </p:nvSpPr>
        <p:spPr>
          <a:xfrm>
            <a:off x="765651" y="3937718"/>
            <a:ext cx="5689599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FDA90986-F1C4-A387-0DEA-9BD1AE8D3CB0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The table should be set before the guests arrive.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8C52AA6-FB24-D3F9-4022-88DAC63D4CA9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The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 table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should be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set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before the guests arrive.</a:t>
            </a:r>
            <a:endParaRPr lang="en-US" sz="2933" b="1" dirty="0">
              <a:solidFill>
                <a:srgbClr val="0037F4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21. Cau 21">
            <a:hlinkClick r:id="" action="ppaction://media"/>
            <a:extLst>
              <a:ext uri="{FF2B5EF4-FFF2-40B4-BE49-F238E27FC236}">
                <a16:creationId xmlns:a16="http://schemas.microsoft.com/office/drawing/2014/main" id="{F93288B9-3EA4-3CCC-EEE9-694C3375DB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1578" y="313638"/>
            <a:ext cx="532825" cy="53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6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92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9467A-EE46-EBCB-90E5-B3BC161F3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1161F80B-F8C1-044E-C0BE-5249126610E9}"/>
              </a:ext>
            </a:extLst>
          </p:cNvPr>
          <p:cNvSpPr/>
          <p:nvPr/>
        </p:nvSpPr>
        <p:spPr>
          <a:xfrm>
            <a:off x="775354" y="4744347"/>
            <a:ext cx="5689599" cy="753587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8720A7C-7E72-B4EF-F040-96FBC7FB3AAF}"/>
              </a:ext>
            </a:extLst>
          </p:cNvPr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268D203-513D-5164-C6F0-BCF4D57D4404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C71FB2A-A0F9-363A-16E0-7DB013FEFB6D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3C49B8BC-B912-9997-4F7B-D70F741A3387}"/>
              </a:ext>
            </a:extLst>
          </p:cNvPr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E8CF8B4-5A7F-CE66-67DD-A919B9D09761}"/>
              </a:ext>
            </a:extLst>
          </p:cNvPr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6A6F076-778A-4279-09B0-B61E3944186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63E5E179-D6D3-654E-5620-98BD3DD33BDE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vi-VN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A3CA0E6D-9482-1599-BA06-ABDA87939477}"/>
              </a:ext>
            </a:extLst>
          </p:cNvPr>
          <p:cNvSpPr/>
          <p:nvPr/>
        </p:nvSpPr>
        <p:spPr>
          <a:xfrm>
            <a:off x="761999" y="2967535"/>
            <a:ext cx="5690400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522710C2-A2FB-D8AC-DDBD-31E4020B7E2A}"/>
              </a:ext>
            </a:extLst>
          </p:cNvPr>
          <p:cNvSpPr txBox="1">
            <a:spLocks/>
          </p:cNvSpPr>
          <p:nvPr/>
        </p:nvSpPr>
        <p:spPr>
          <a:xfrm>
            <a:off x="964835" y="3095737"/>
            <a:ext cx="5334365" cy="536796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>
                <a:latin typeface="SVN-Gilroy" panose="00000500000000000000" pitchFamily="50" charset="0"/>
              </a:rPr>
              <a:t>A. </a:t>
            </a:r>
            <a:r>
              <a:rPr lang="en-GB" sz="2267">
                <a:latin typeface="SVN-Gilroy" panose="00000500000000000000" pitchFamily="50" charset="0"/>
              </a:rPr>
              <a:t>It is 1$ per cup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C77E6080-1498-60D4-D017-A3545DAB76BD}"/>
              </a:ext>
            </a:extLst>
          </p:cNvPr>
          <p:cNvSpPr txBox="1">
            <a:spLocks/>
          </p:cNvSpPr>
          <p:nvPr/>
        </p:nvSpPr>
        <p:spPr>
          <a:xfrm>
            <a:off x="963041" y="4005751"/>
            <a:ext cx="546258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I have been coughing all day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6CF48B9F-13B2-9689-1BC4-29358A60FBE2}"/>
              </a:ext>
            </a:extLst>
          </p:cNvPr>
          <p:cNvSpPr txBox="1">
            <a:spLocks/>
          </p:cNvSpPr>
          <p:nvPr/>
        </p:nvSpPr>
        <p:spPr>
          <a:xfrm>
            <a:off x="989017" y="4890696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Thank you, it is delicious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13A5941A-D845-65BF-5125-9A40AF771772}"/>
              </a:ext>
            </a:extLst>
          </p:cNvPr>
          <p:cNvSpPr/>
          <p:nvPr/>
        </p:nvSpPr>
        <p:spPr>
          <a:xfrm>
            <a:off x="759096" y="4762181"/>
            <a:ext cx="5690400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046B2BCC-5698-C2B2-69C7-4A388E6B9140}"/>
              </a:ext>
            </a:extLst>
          </p:cNvPr>
          <p:cNvSpPr/>
          <p:nvPr/>
        </p:nvSpPr>
        <p:spPr>
          <a:xfrm>
            <a:off x="775355" y="3864858"/>
            <a:ext cx="5689599" cy="753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E64568C-4258-505F-4384-F38DC58C4CBD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Would you like another cup of coffee?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97E9133E-99B1-23F4-0942-D278CC1D626F}"/>
              </a:ext>
            </a:extLst>
          </p:cNvPr>
          <p:cNvSpPr/>
          <p:nvPr/>
        </p:nvSpPr>
        <p:spPr>
          <a:xfrm>
            <a:off x="647747" y="1807577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Would you like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another cup of coffee?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22. Cau 22">
            <a:hlinkClick r:id="" action="ppaction://media"/>
            <a:extLst>
              <a:ext uri="{FF2B5EF4-FFF2-40B4-BE49-F238E27FC236}">
                <a16:creationId xmlns:a16="http://schemas.microsoft.com/office/drawing/2014/main" id="{3A3E66A9-7180-FA10-0234-02EDA0A20E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85197" y="298164"/>
            <a:ext cx="530962" cy="53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1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67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3D1A6-6AE7-F868-67D9-1CF7407E5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D90A090F-30BF-F412-7E89-4BF1556092CC}"/>
              </a:ext>
            </a:extLst>
          </p:cNvPr>
          <p:cNvSpPr/>
          <p:nvPr/>
        </p:nvSpPr>
        <p:spPr>
          <a:xfrm>
            <a:off x="759096" y="3831172"/>
            <a:ext cx="5689599" cy="751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84617B6-3E06-85D0-8070-D02B771DF2A1}"/>
              </a:ext>
            </a:extLst>
          </p:cNvPr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31FDD49-349D-00B4-CD19-8ECAD5DAB7B0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9BA3830-AB14-89B5-8083-204AB867C5DB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CF6D493E-FBC3-237C-5A3C-66E84EE82571}"/>
              </a:ext>
            </a:extLst>
          </p:cNvPr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86428E9-8B26-9735-3CE4-A00DF39DDDEF}"/>
              </a:ext>
            </a:extLst>
          </p:cNvPr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E0A6606-48F7-0B60-7B13-AC199C4E101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3D03D236-4246-2A24-F423-62824BBA4749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r>
                <a:rPr lang="vi-VN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3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46439D1C-8F4E-6AAB-B4EE-B725C642B42F}"/>
              </a:ext>
            </a:extLst>
          </p:cNvPr>
          <p:cNvSpPr/>
          <p:nvPr/>
        </p:nvSpPr>
        <p:spPr>
          <a:xfrm>
            <a:off x="759095" y="2929684"/>
            <a:ext cx="56896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CDB20943-6B8A-37E4-EACF-CCE6139E7744}"/>
              </a:ext>
            </a:extLst>
          </p:cNvPr>
          <p:cNvSpPr txBox="1">
            <a:spLocks/>
          </p:cNvSpPr>
          <p:nvPr/>
        </p:nvSpPr>
        <p:spPr>
          <a:xfrm>
            <a:off x="977062" y="3034001"/>
            <a:ext cx="5340611" cy="58733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 dirty="0">
                <a:latin typeface="SVN-Gilroy" panose="00000500000000000000" pitchFamily="50" charset="0"/>
              </a:rPr>
              <a:t>A</a:t>
            </a:r>
            <a:r>
              <a:rPr lang="en-US" sz="2267">
                <a:latin typeface="SVN-Gilroy" panose="00000500000000000000" pitchFamily="50" charset="0"/>
              </a:rPr>
              <a:t>.</a:t>
            </a:r>
            <a:r>
              <a:rPr lang="vi-VN" sz="2267">
                <a:latin typeface="SVN-Gilroy" panose="00000500000000000000" pitchFamily="50" charset="0"/>
              </a:rPr>
              <a:t> </a:t>
            </a:r>
            <a:r>
              <a:rPr lang="en-GB" sz="2267">
                <a:latin typeface="SVN-Gilroy" panose="00000500000000000000" pitchFamily="50" charset="0"/>
              </a:rPr>
              <a:t>No, I didn’t give him any. 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6630C97C-ABA8-CED9-C08E-378F7BBBFFE4}"/>
              </a:ext>
            </a:extLst>
          </p:cNvPr>
          <p:cNvSpPr txBox="1">
            <a:spLocks/>
          </p:cNvSpPr>
          <p:nvPr/>
        </p:nvSpPr>
        <p:spPr>
          <a:xfrm>
            <a:off x="977062" y="3986220"/>
            <a:ext cx="4936850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Sure, what time is your flight?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C30CEA48-12B7-A577-B541-94D104981D76}"/>
              </a:ext>
            </a:extLst>
          </p:cNvPr>
          <p:cNvSpPr txBox="1">
            <a:spLocks/>
          </p:cNvSpPr>
          <p:nvPr/>
        </p:nvSpPr>
        <p:spPr>
          <a:xfrm>
            <a:off x="914401" y="4884580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About 20 minutes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75EE9B2F-C7F9-6265-9122-30F462E709C1}"/>
              </a:ext>
            </a:extLst>
          </p:cNvPr>
          <p:cNvSpPr/>
          <p:nvPr/>
        </p:nvSpPr>
        <p:spPr>
          <a:xfrm>
            <a:off x="759096" y="4762181"/>
            <a:ext cx="56904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4E0EF22-E5B9-67BA-DB0A-EA9BC64BA57F}"/>
              </a:ext>
            </a:extLst>
          </p:cNvPr>
          <p:cNvSpPr/>
          <p:nvPr/>
        </p:nvSpPr>
        <p:spPr>
          <a:xfrm>
            <a:off x="759097" y="3844821"/>
            <a:ext cx="5689599" cy="7513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CE4659D-A142-986F-451B-BE50ACACC550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Could you give me a ride to the airport?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7BC53C9-14D2-02E1-F74A-E8FE99B456D6}"/>
              </a:ext>
            </a:extLst>
          </p:cNvPr>
          <p:cNvSpPr/>
          <p:nvPr/>
        </p:nvSpPr>
        <p:spPr>
          <a:xfrm>
            <a:off x="646542" y="1792791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Could you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give me a ride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to the airport?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23. Cau 23">
            <a:hlinkClick r:id="" action="ppaction://media"/>
            <a:extLst>
              <a:ext uri="{FF2B5EF4-FFF2-40B4-BE49-F238E27FC236}">
                <a16:creationId xmlns:a16="http://schemas.microsoft.com/office/drawing/2014/main" id="{FAD5719D-3E99-01E4-C2BC-02DE04BF63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8230" y="350035"/>
            <a:ext cx="584739" cy="5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7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64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99ABD-6470-2FE0-C3E1-CE9B59AB8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7E368928-5D72-C27B-27B6-CEC07C2C2C76}"/>
              </a:ext>
            </a:extLst>
          </p:cNvPr>
          <p:cNvSpPr/>
          <p:nvPr/>
        </p:nvSpPr>
        <p:spPr>
          <a:xfrm>
            <a:off x="759096" y="3844928"/>
            <a:ext cx="5689599" cy="751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2C6812A-594E-07C8-5777-14D118014199}"/>
              </a:ext>
            </a:extLst>
          </p:cNvPr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1F1335E-1067-9A06-113E-167A421B7AF4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90CC749-F273-102E-8A98-D41C22A05648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00761983-81BE-0F10-F9B6-51185339B8FB}"/>
              </a:ext>
            </a:extLst>
          </p:cNvPr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2DE8AFA5-482E-615F-19D1-8C1B784CF3EA}"/>
              </a:ext>
            </a:extLst>
          </p:cNvPr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933AA10-47AF-6307-3A35-3F8612DE378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524B0882-D556-BCA0-58F2-C3A3FF6B912B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r>
                <a:rPr lang="vi-VN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4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C46B0448-200C-9E0A-757C-C1F44A7F234C}"/>
              </a:ext>
            </a:extLst>
          </p:cNvPr>
          <p:cNvSpPr/>
          <p:nvPr/>
        </p:nvSpPr>
        <p:spPr>
          <a:xfrm>
            <a:off x="759096" y="2942863"/>
            <a:ext cx="56896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C5ECDF4A-AF20-81D0-5227-DD43CB4D8B33}"/>
              </a:ext>
            </a:extLst>
          </p:cNvPr>
          <p:cNvSpPr txBox="1">
            <a:spLocks/>
          </p:cNvSpPr>
          <p:nvPr/>
        </p:nvSpPr>
        <p:spPr>
          <a:xfrm>
            <a:off x="963041" y="3058747"/>
            <a:ext cx="4901245" cy="58733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 dirty="0">
                <a:latin typeface="SVN-Gilroy" panose="00000500000000000000" pitchFamily="50" charset="0"/>
              </a:rPr>
              <a:t>A</a:t>
            </a:r>
            <a:r>
              <a:rPr lang="en-US" sz="2267">
                <a:latin typeface="SVN-Gilroy" panose="00000500000000000000" pitchFamily="50" charset="0"/>
              </a:rPr>
              <a:t>.</a:t>
            </a:r>
            <a:r>
              <a:rPr lang="vi-VN" sz="2267">
                <a:latin typeface="SVN-Gilroy" panose="00000500000000000000" pitchFamily="50" charset="0"/>
              </a:rPr>
              <a:t> </a:t>
            </a:r>
            <a:r>
              <a:rPr lang="en-GB" sz="2267">
                <a:latin typeface="SVN-Gilroy" panose="00000500000000000000" pitchFamily="50" charset="0"/>
              </a:rPr>
              <a:t>Thank you for the nice present. 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46DE72A0-7C17-2DC9-6BFA-EF5B79987731}"/>
              </a:ext>
            </a:extLst>
          </p:cNvPr>
          <p:cNvSpPr txBox="1">
            <a:spLocks/>
          </p:cNvSpPr>
          <p:nvPr/>
        </p:nvSpPr>
        <p:spPr>
          <a:xfrm>
            <a:off x="963041" y="4005751"/>
            <a:ext cx="3981744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Sure, I'd be happy to. 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C4B0F2FF-3900-2FEF-BE62-E5D7956C8838}"/>
              </a:ext>
            </a:extLst>
          </p:cNvPr>
          <p:cNvSpPr txBox="1">
            <a:spLocks/>
          </p:cNvSpPr>
          <p:nvPr/>
        </p:nvSpPr>
        <p:spPr>
          <a:xfrm>
            <a:off x="989017" y="4890696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Yes, it was an interesting meeting.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B4285367-6BFD-91C5-AACE-FEFA2D4D3A74}"/>
              </a:ext>
            </a:extLst>
          </p:cNvPr>
          <p:cNvSpPr/>
          <p:nvPr/>
        </p:nvSpPr>
        <p:spPr>
          <a:xfrm>
            <a:off x="758295" y="4768297"/>
            <a:ext cx="56904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2D3DFAD5-B84C-918A-6717-EF724B35421E}"/>
              </a:ext>
            </a:extLst>
          </p:cNvPr>
          <p:cNvSpPr/>
          <p:nvPr/>
        </p:nvSpPr>
        <p:spPr>
          <a:xfrm>
            <a:off x="759097" y="3844821"/>
            <a:ext cx="5689599" cy="7513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34D1F6C-A390-4350-6595-55823D27E124}"/>
              </a:ext>
            </a:extLst>
          </p:cNvPr>
          <p:cNvSpPr/>
          <p:nvPr/>
        </p:nvSpPr>
        <p:spPr>
          <a:xfrm>
            <a:off x="633843" y="1666890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I'd like you to present your proposal at the next council meeting. 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B701614-447B-2CC3-E2B5-5306F5B61B51}"/>
              </a:ext>
            </a:extLst>
          </p:cNvPr>
          <p:cNvSpPr/>
          <p:nvPr/>
        </p:nvSpPr>
        <p:spPr>
          <a:xfrm>
            <a:off x="633843" y="1677677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I'd like you to present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your proposal at the next council meeting. 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24. Cau 24">
            <a:hlinkClick r:id="" action="ppaction://media"/>
            <a:extLst>
              <a:ext uri="{FF2B5EF4-FFF2-40B4-BE49-F238E27FC236}">
                <a16:creationId xmlns:a16="http://schemas.microsoft.com/office/drawing/2014/main" id="{95C09D28-F1C5-92AF-4E1E-C8DF5082C6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4278" y="295016"/>
            <a:ext cx="563696" cy="56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95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0FC86-4CB5-8C50-FA6D-3690C4808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FBAFD088-A8B8-5F16-1ACF-07AE4CB333EB}"/>
              </a:ext>
            </a:extLst>
          </p:cNvPr>
          <p:cNvSpPr/>
          <p:nvPr/>
        </p:nvSpPr>
        <p:spPr>
          <a:xfrm>
            <a:off x="759096" y="4809813"/>
            <a:ext cx="5689599" cy="751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 dirty="0">
              <a:latin typeface="SVN-Gilroy" panose="00000500000000000000" pitchFamily="50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0FD5975-C295-81D8-CCC3-BF5ED5652250}"/>
              </a:ext>
            </a:extLst>
          </p:cNvPr>
          <p:cNvGrpSpPr/>
          <p:nvPr/>
        </p:nvGrpSpPr>
        <p:grpSpPr>
          <a:xfrm>
            <a:off x="9549146" y="-119989"/>
            <a:ext cx="2642854" cy="6679825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2AC884B-825A-29E3-731D-DBB76C5FFAD4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C4FAC75-124B-5DE7-7511-D93D69C16CE0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460FC083-2650-2227-1C72-8BD3F10281BF}"/>
              </a:ext>
            </a:extLst>
          </p:cNvPr>
          <p:cNvSpPr/>
          <p:nvPr/>
        </p:nvSpPr>
        <p:spPr>
          <a:xfrm>
            <a:off x="7864487" y="298164"/>
            <a:ext cx="3981744" cy="5581315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940E1DE1-3D99-4BDD-B5D4-2EB6451C9365}"/>
              </a:ext>
            </a:extLst>
          </p:cNvPr>
          <p:cNvGrpSpPr/>
          <p:nvPr/>
        </p:nvGrpSpPr>
        <p:grpSpPr>
          <a:xfrm>
            <a:off x="551880" y="671398"/>
            <a:ext cx="874274" cy="874274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F0D1D84-0023-C7CB-B0CD-BE24D44DC2F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BFC689E7-ED8A-23E7-FE58-3D9880C7E1B6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r>
                <a:rPr lang="vi-VN" sz="2666" b="1">
                  <a:solidFill>
                    <a:srgbClr val="FFFFFF"/>
                  </a:solidFill>
                  <a:latin typeface="SVN-Gilroy" panose="00000500000000000000" pitchFamily="50" charset="0"/>
                </a:rPr>
                <a:t>5</a:t>
              </a:r>
              <a:endParaRPr lang="en-US" sz="2666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E49795FB-3D3D-C2F7-5764-D17EF1B7B1C2}"/>
              </a:ext>
            </a:extLst>
          </p:cNvPr>
          <p:cNvSpPr/>
          <p:nvPr/>
        </p:nvSpPr>
        <p:spPr>
          <a:xfrm>
            <a:off x="759095" y="2904016"/>
            <a:ext cx="56896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5E9EA34B-E790-A790-8848-1D317DDA4C52}"/>
              </a:ext>
            </a:extLst>
          </p:cNvPr>
          <p:cNvSpPr txBox="1">
            <a:spLocks/>
          </p:cNvSpPr>
          <p:nvPr/>
        </p:nvSpPr>
        <p:spPr>
          <a:xfrm>
            <a:off x="1027330" y="3023008"/>
            <a:ext cx="5421365" cy="58733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67" dirty="0">
                <a:latin typeface="SVN-Gilroy" panose="00000500000000000000" pitchFamily="50" charset="0"/>
              </a:rPr>
              <a:t>A</a:t>
            </a:r>
            <a:r>
              <a:rPr lang="en-US" sz="2267">
                <a:latin typeface="SVN-Gilroy" panose="00000500000000000000" pitchFamily="50" charset="0"/>
              </a:rPr>
              <a:t>.</a:t>
            </a:r>
            <a:r>
              <a:rPr lang="vi-VN" sz="2267">
                <a:latin typeface="SVN-Gilroy" panose="00000500000000000000" pitchFamily="50" charset="0"/>
              </a:rPr>
              <a:t> </a:t>
            </a:r>
            <a:r>
              <a:rPr lang="en-GB" sz="2267">
                <a:latin typeface="SVN-Gilroy" panose="00000500000000000000" pitchFamily="50" charset="0"/>
              </a:rPr>
              <a:t>It’s too heavy.</a:t>
            </a:r>
            <a:endParaRPr lang="en-US" sz="2267" dirty="0">
              <a:latin typeface="SVN-Gilroy" panose="00000500000000000000" pitchFamily="50" charset="0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929B66E0-DC79-E6A8-8ED1-59BA4862D3CF}"/>
              </a:ext>
            </a:extLst>
          </p:cNvPr>
          <p:cNvSpPr txBox="1">
            <a:spLocks/>
          </p:cNvSpPr>
          <p:nvPr/>
        </p:nvSpPr>
        <p:spPr>
          <a:xfrm>
            <a:off x="1033884" y="3983996"/>
            <a:ext cx="5062116" cy="63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You can pick whatever you like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F9030936-D34A-01DB-3DA2-3976D607BFBC}"/>
              </a:ext>
            </a:extLst>
          </p:cNvPr>
          <p:cNvSpPr txBox="1">
            <a:spLocks/>
          </p:cNvSpPr>
          <p:nvPr/>
        </p:nvSpPr>
        <p:spPr>
          <a:xfrm>
            <a:off x="1027330" y="4919621"/>
            <a:ext cx="5868983" cy="6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267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</a:t>
            </a:r>
            <a:r>
              <a:rPr lang="en-US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.</a:t>
            </a:r>
            <a:r>
              <a:rPr lang="vi-VN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lang="en-GB" sz="2267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No, I will be working late tonight</a:t>
            </a:r>
            <a:endParaRPr lang="en-US" sz="2267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2902246B-7FA8-B962-8234-4A5D9856934F}"/>
              </a:ext>
            </a:extLst>
          </p:cNvPr>
          <p:cNvSpPr/>
          <p:nvPr/>
        </p:nvSpPr>
        <p:spPr>
          <a:xfrm>
            <a:off x="759095" y="4797222"/>
            <a:ext cx="5690400" cy="75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A24B2F3B-498F-E9AB-8BCC-72F6CCC91122}"/>
              </a:ext>
            </a:extLst>
          </p:cNvPr>
          <p:cNvSpPr/>
          <p:nvPr/>
        </p:nvSpPr>
        <p:spPr>
          <a:xfrm>
            <a:off x="759097" y="3844490"/>
            <a:ext cx="5689599" cy="7513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A95A18A-7656-0E5F-41E0-352F4C0B6A6E}"/>
              </a:ext>
            </a:extLst>
          </p:cNvPr>
          <p:cNvSpPr/>
          <p:nvPr/>
        </p:nvSpPr>
        <p:spPr>
          <a:xfrm>
            <a:off x="646543" y="1795898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Would you like me to pick you up after work?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6D310F7-DCED-ED81-BED1-698F92B3D5FB}"/>
              </a:ext>
            </a:extLst>
          </p:cNvPr>
          <p:cNvSpPr/>
          <p:nvPr/>
        </p:nvSpPr>
        <p:spPr>
          <a:xfrm>
            <a:off x="646543" y="1807873"/>
            <a:ext cx="6630557" cy="9259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Would you like me to </a:t>
            </a:r>
            <a:r>
              <a:rPr lang="en-GB" sz="2933" b="1">
                <a:solidFill>
                  <a:srgbClr val="0037F4"/>
                </a:solidFill>
                <a:latin typeface="SVN-Gilroy" panose="00000500000000000000" pitchFamily="50" charset="0"/>
              </a:rPr>
              <a:t>pick you up </a:t>
            </a:r>
            <a:r>
              <a:rPr lang="en-GB" sz="2933" b="1">
                <a:solidFill>
                  <a:schemeClr val="tx1"/>
                </a:solidFill>
                <a:latin typeface="SVN-Gilroy" panose="00000500000000000000" pitchFamily="50" charset="0"/>
              </a:rPr>
              <a:t>after work?</a:t>
            </a:r>
            <a:endParaRPr lang="en-US" sz="2933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25. Cau 25">
            <a:hlinkClick r:id="" action="ppaction://media"/>
            <a:extLst>
              <a:ext uri="{FF2B5EF4-FFF2-40B4-BE49-F238E27FC236}">
                <a16:creationId xmlns:a16="http://schemas.microsoft.com/office/drawing/2014/main" id="{93270CF8-9278-8AE7-C5D5-A398AC36A8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9381" y="354400"/>
            <a:ext cx="585968" cy="58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2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99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Two women standing in front of a sign&#10;&#10;Description automatically generated">
            <a:extLst>
              <a:ext uri="{FF2B5EF4-FFF2-40B4-BE49-F238E27FC236}">
                <a16:creationId xmlns:a16="http://schemas.microsoft.com/office/drawing/2014/main" id="{F99758BB-C323-7027-563E-14E0ADB1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" y="0"/>
            <a:ext cx="10844431" cy="6858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1818284">
            <a:off x="8846780" y="-1491052"/>
            <a:ext cx="2361395" cy="10587968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2985317" y="-4856676"/>
            <a:ext cx="183141" cy="7369175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0750574" y="2942174"/>
            <a:ext cx="2129469" cy="5046614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45F1CDC1-3D1A-777C-84D4-F537DFB4E7D0}"/>
              </a:ext>
            </a:extLst>
          </p:cNvPr>
          <p:cNvSpPr txBox="1"/>
          <p:nvPr/>
        </p:nvSpPr>
        <p:spPr>
          <a:xfrm>
            <a:off x="188519" y="5184771"/>
            <a:ext cx="4655577" cy="654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22"/>
              </a:lnSpc>
            </a:pPr>
            <a:r>
              <a:rPr lang="en-US" sz="4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8D5FB85-73D6-4494-F0FE-2D539D1BA8BE}"/>
              </a:ext>
            </a:extLst>
          </p:cNvPr>
          <p:cNvGrpSpPr/>
          <p:nvPr/>
        </p:nvGrpSpPr>
        <p:grpSpPr>
          <a:xfrm>
            <a:off x="7785990" y="1567146"/>
            <a:ext cx="4187244" cy="3723710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E76FC5B-2828-0669-4BC2-7EBE989244A7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3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 sz="1200"/>
            </a:p>
          </p:txBody>
        </p:sp>
      </p:grpSp>
      <p:sp>
        <p:nvSpPr>
          <p:cNvPr id="18" name="Google Shape;152;p25">
            <a:extLst>
              <a:ext uri="{FF2B5EF4-FFF2-40B4-BE49-F238E27FC236}">
                <a16:creationId xmlns:a16="http://schemas.microsoft.com/office/drawing/2014/main" id="{B4435876-9A3C-1282-B6D2-539DA11F6FAE}"/>
              </a:ext>
            </a:extLst>
          </p:cNvPr>
          <p:cNvSpPr/>
          <p:nvPr/>
        </p:nvSpPr>
        <p:spPr>
          <a:xfrm>
            <a:off x="791478" y="2097521"/>
            <a:ext cx="6264430" cy="5495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19" name="Google Shape;154;p25">
            <a:extLst>
              <a:ext uri="{FF2B5EF4-FFF2-40B4-BE49-F238E27FC236}">
                <a16:creationId xmlns:a16="http://schemas.microsoft.com/office/drawing/2014/main" id="{C72486F9-DB46-69EA-C469-02BFB121C5E4}"/>
              </a:ext>
            </a:extLst>
          </p:cNvPr>
          <p:cNvSpPr txBox="1">
            <a:spLocks/>
          </p:cNvSpPr>
          <p:nvPr/>
        </p:nvSpPr>
        <p:spPr>
          <a:xfrm>
            <a:off x="1021398" y="2098031"/>
            <a:ext cx="6036627" cy="45561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SVN-Gilroy" panose="00000500000000000000" pitchFamily="50" charset="0"/>
              </a:rPr>
              <a:t>A. I think Sue’s the committee chair </a:t>
            </a:r>
          </a:p>
        </p:txBody>
      </p:sp>
      <p:sp>
        <p:nvSpPr>
          <p:cNvPr id="20" name="Google Shape;154;p25">
            <a:extLst>
              <a:ext uri="{FF2B5EF4-FFF2-40B4-BE49-F238E27FC236}">
                <a16:creationId xmlns:a16="http://schemas.microsoft.com/office/drawing/2014/main" id="{8355B491-B09B-1469-4EBB-EB8F782CE051}"/>
              </a:ext>
            </a:extLst>
          </p:cNvPr>
          <p:cNvSpPr txBox="1">
            <a:spLocks/>
          </p:cNvSpPr>
          <p:nvPr/>
        </p:nvSpPr>
        <p:spPr>
          <a:xfrm>
            <a:off x="1021398" y="2941260"/>
            <a:ext cx="5741028" cy="364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800" dirty="0">
                <a:latin typeface="SVN-Gilroy" pitchFamily="2" charset="77"/>
              </a:rPr>
              <a:t>B. Yes, your desk is by the window </a:t>
            </a:r>
            <a:endParaRPr lang="en-US" sz="28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21" name="Google Shape;152;p25">
            <a:extLst>
              <a:ext uri="{FF2B5EF4-FFF2-40B4-BE49-F238E27FC236}">
                <a16:creationId xmlns:a16="http://schemas.microsoft.com/office/drawing/2014/main" id="{2B78CF67-EE12-E63C-77FB-161E5C98A451}"/>
              </a:ext>
            </a:extLst>
          </p:cNvPr>
          <p:cNvSpPr/>
          <p:nvPr/>
        </p:nvSpPr>
        <p:spPr>
          <a:xfrm>
            <a:off x="791477" y="2941262"/>
            <a:ext cx="6264961" cy="5495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C9D6E149-1A34-4896-CED5-0C2BD35E9EBB}"/>
              </a:ext>
            </a:extLst>
          </p:cNvPr>
          <p:cNvSpPr/>
          <p:nvPr/>
        </p:nvSpPr>
        <p:spPr>
          <a:xfrm>
            <a:off x="782629" y="972854"/>
            <a:ext cx="7328439" cy="81710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SVN-Gilroy" pitchFamily="2" charset="77"/>
              </a:rPr>
              <a:t>I’ll be sharing this office, won’t I?</a:t>
            </a: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4D637064-7ED5-CAF7-798D-2CABDF0FEAFC}"/>
              </a:ext>
            </a:extLst>
          </p:cNvPr>
          <p:cNvSpPr/>
          <p:nvPr/>
        </p:nvSpPr>
        <p:spPr>
          <a:xfrm>
            <a:off x="785989" y="1035951"/>
            <a:ext cx="6269919" cy="7297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SVN-Gilroy" pitchFamily="2" charset="77"/>
              </a:rPr>
              <a:t>I’ll be </a:t>
            </a:r>
            <a:r>
              <a:rPr lang="en-US" sz="2800" b="1" dirty="0">
                <a:solidFill>
                  <a:srgbClr val="0037F4"/>
                </a:solidFill>
                <a:latin typeface="SVN-Gilroy" pitchFamily="2" charset="77"/>
              </a:rPr>
              <a:t>sharing this office, </a:t>
            </a:r>
            <a:r>
              <a:rPr lang="en-US" sz="2800" b="1" dirty="0">
                <a:solidFill>
                  <a:schemeClr val="tx1"/>
                </a:solidFill>
                <a:latin typeface="SVN-Gilroy" pitchFamily="2" charset="77"/>
              </a:rPr>
              <a:t>won’t I?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58F15-150C-DC10-D2AC-69A4BA0BA070}"/>
              </a:ext>
            </a:extLst>
          </p:cNvPr>
          <p:cNvSpPr txBox="1"/>
          <p:nvPr/>
        </p:nvSpPr>
        <p:spPr>
          <a:xfrm>
            <a:off x="411693" y="3632200"/>
            <a:ext cx="6644745" cy="25439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VN" sz="2600" b="1" dirty="0">
                <a:solidFill>
                  <a:srgbClr val="0037F4"/>
                </a:solidFill>
                <a:latin typeface="SVN-Gilroy XBold" pitchFamily="2" charset="77"/>
              </a:rPr>
              <a:t>Lưu ý:</a:t>
            </a:r>
          </a:p>
          <a:p>
            <a:pPr marL="285764" indent="-285764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2600" dirty="0">
                <a:latin typeface="SVN-Gilroy" pitchFamily="2" charset="77"/>
              </a:rPr>
              <a:t>Ở câu hỏi: Lắng nghe cụm từ quan trọng ở đầu hoặc giữa câu.</a:t>
            </a:r>
            <a:endParaRPr lang="en-US" sz="2600" dirty="0">
              <a:latin typeface="SVN-Gilroy" pitchFamily="2" charset="77"/>
            </a:endParaRPr>
          </a:p>
          <a:p>
            <a:pPr marL="285764" indent="-285764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2600" dirty="0">
                <a:latin typeface="SVN-Gilroy" pitchFamily="2" charset="77"/>
              </a:rPr>
              <a:t>Ở đáp án đúng: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Dựa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vào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cụm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từ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quan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trọng</a:t>
            </a:r>
            <a:r>
              <a:rPr lang="en-US" sz="2600" dirty="0">
                <a:latin typeface="SVN-Gilroy" pitchFamily="2" charset="77"/>
              </a:rPr>
              <a:t> ở </a:t>
            </a:r>
            <a:r>
              <a:rPr lang="en-US" sz="2600" dirty="0" err="1">
                <a:latin typeface="SVN-Gilroy" pitchFamily="2" charset="77"/>
              </a:rPr>
              <a:t>câu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hỏi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để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trả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lời</a:t>
            </a:r>
            <a:r>
              <a:rPr lang="en-US" sz="2600" dirty="0">
                <a:latin typeface="SVN-Gilroy" pitchFamily="2" charset="77"/>
              </a:rPr>
              <a:t>.</a:t>
            </a:r>
            <a:endParaRPr lang="en-VN" sz="2600" dirty="0">
              <a:latin typeface="SVN-Gilroy" pitchFamily="2" charset="77"/>
            </a:endParaRPr>
          </a:p>
        </p:txBody>
      </p:sp>
      <p:sp>
        <p:nvSpPr>
          <p:cNvPr id="11" name="Google Shape;152;p25">
            <a:extLst>
              <a:ext uri="{FF2B5EF4-FFF2-40B4-BE49-F238E27FC236}">
                <a16:creationId xmlns:a16="http://schemas.microsoft.com/office/drawing/2014/main" id="{6C34529E-3578-4126-6DAA-49826B4E1985}"/>
              </a:ext>
            </a:extLst>
          </p:cNvPr>
          <p:cNvSpPr/>
          <p:nvPr/>
        </p:nvSpPr>
        <p:spPr>
          <a:xfrm>
            <a:off x="802281" y="2939472"/>
            <a:ext cx="6264431" cy="549507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25" name="Google Shape;154;p25">
            <a:extLst>
              <a:ext uri="{FF2B5EF4-FFF2-40B4-BE49-F238E27FC236}">
                <a16:creationId xmlns:a16="http://schemas.microsoft.com/office/drawing/2014/main" id="{61687400-5F08-A2E8-AEF5-DF48152A866B}"/>
              </a:ext>
            </a:extLst>
          </p:cNvPr>
          <p:cNvSpPr txBox="1">
            <a:spLocks/>
          </p:cNvSpPr>
          <p:nvPr/>
        </p:nvSpPr>
        <p:spPr>
          <a:xfrm>
            <a:off x="1032201" y="2939982"/>
            <a:ext cx="6036627" cy="455615"/>
          </a:xfrm>
          <a:prstGeom prst="rect">
            <a:avLst/>
          </a:prstGeom>
          <a:noFill/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SVN-Gilroy" panose="00000500000000000000" pitchFamily="50" charset="0"/>
              </a:rPr>
              <a:t>B. </a:t>
            </a:r>
            <a:r>
              <a:rPr lang="en-US" sz="2800" u="sng" dirty="0">
                <a:latin typeface="SVN-Gilroy" panose="00000500000000000000" pitchFamily="50" charset="0"/>
              </a:rPr>
              <a:t>Yes, your desk is by the window </a:t>
            </a:r>
          </a:p>
        </p:txBody>
      </p:sp>
      <p:grpSp>
        <p:nvGrpSpPr>
          <p:cNvPr id="8" name="Group 8"/>
          <p:cNvGrpSpPr/>
          <p:nvPr/>
        </p:nvGrpSpPr>
        <p:grpSpPr>
          <a:xfrm rot="1818284">
            <a:off x="6356271" y="3546410"/>
            <a:ext cx="183141" cy="7369175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DE74290D-058F-55EF-6B11-FFCFF539B06E}"/>
              </a:ext>
            </a:extLst>
          </p:cNvPr>
          <p:cNvGrpSpPr/>
          <p:nvPr/>
        </p:nvGrpSpPr>
        <p:grpSpPr>
          <a:xfrm>
            <a:off x="304682" y="316916"/>
            <a:ext cx="662462" cy="625546"/>
            <a:chOff x="0" y="0"/>
            <a:chExt cx="812800" cy="8128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CA83BDF-F8B9-2BEC-C8D8-D6F0B69612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VN" sz="1200" dirty="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35CCC38-B455-F43F-976D-FAE20C68614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 dirty="0">
                  <a:solidFill>
                    <a:srgbClr val="FFFFFF"/>
                  </a:solidFill>
                  <a:latin typeface="SVN-Gilroy XBold" pitchFamily="2" charset="77"/>
                </a:rPr>
                <a:t>1</a:t>
              </a:r>
            </a:p>
          </p:txBody>
        </p:sp>
      </p:grp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/>
      <p:bldP spid="23" grpId="0" animBg="1"/>
      <p:bldP spid="24" grpId="0" animBg="1"/>
      <p:bldP spid="11" grpId="0" animBg="1"/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D244960-6979-4645-EB33-34773B5E57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432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pSp>
        <p:nvGrpSpPr>
          <p:cNvPr id="39938" name="Group 87">
            <a:extLst>
              <a:ext uri="{FF2B5EF4-FFF2-40B4-BE49-F238E27FC236}">
                <a16:creationId xmlns:a16="http://schemas.microsoft.com/office/drawing/2014/main" id="{D6C6FDF2-8C76-98ED-0938-6E0005428BEA}"/>
              </a:ext>
            </a:extLst>
          </p:cNvPr>
          <p:cNvGrpSpPr>
            <a:grpSpLocks/>
          </p:cNvGrpSpPr>
          <p:nvPr/>
        </p:nvGrpSpPr>
        <p:grpSpPr bwMode="auto">
          <a:xfrm>
            <a:off x="9386888" y="2849564"/>
            <a:ext cx="908050" cy="917575"/>
            <a:chOff x="8054975" y="4572000"/>
            <a:chExt cx="1239838" cy="1254125"/>
          </a:xfrm>
        </p:grpSpPr>
        <p:sp>
          <p:nvSpPr>
            <p:cNvPr id="39985" name="Line 5">
              <a:extLst>
                <a:ext uri="{FF2B5EF4-FFF2-40B4-BE49-F238E27FC236}">
                  <a16:creationId xmlns:a16="http://schemas.microsoft.com/office/drawing/2014/main" id="{3086307D-C3A1-6153-596D-CA3BA4810D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7200" y="5387975"/>
              <a:ext cx="292100" cy="36195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6" name="Line 6">
              <a:extLst>
                <a:ext uri="{FF2B5EF4-FFF2-40B4-BE49-F238E27FC236}">
                  <a16:creationId xmlns:a16="http://schemas.microsoft.com/office/drawing/2014/main" id="{67568131-E52F-9DED-4303-C1FAD3A1E7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4975" y="5087938"/>
              <a:ext cx="595313" cy="738187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7" name="Line 7">
              <a:extLst>
                <a:ext uri="{FF2B5EF4-FFF2-40B4-BE49-F238E27FC236}">
                  <a16:creationId xmlns:a16="http://schemas.microsoft.com/office/drawing/2014/main" id="{16A74333-7B92-1B7E-1C08-5428BD4342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8475" y="4899025"/>
              <a:ext cx="728663" cy="9001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8" name="Line 8">
              <a:extLst>
                <a:ext uri="{FF2B5EF4-FFF2-40B4-BE49-F238E27FC236}">
                  <a16:creationId xmlns:a16="http://schemas.microsoft.com/office/drawing/2014/main" id="{A36E9711-5654-7B90-14C1-FAA3697EC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4838" y="4757738"/>
              <a:ext cx="788988" cy="9652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9" name="Line 9">
              <a:extLst>
                <a:ext uri="{FF2B5EF4-FFF2-40B4-BE49-F238E27FC236}">
                  <a16:creationId xmlns:a16="http://schemas.microsoft.com/office/drawing/2014/main" id="{F7CB0BEF-E4EB-89AE-184F-0C7E8453CB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1363" y="4654550"/>
              <a:ext cx="774700" cy="95885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90" name="Line 10">
              <a:extLst>
                <a:ext uri="{FF2B5EF4-FFF2-40B4-BE49-F238E27FC236}">
                  <a16:creationId xmlns:a16="http://schemas.microsoft.com/office/drawing/2014/main" id="{7EC8BF4E-1030-46F3-98D0-6BCBB67A5D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28050" y="4591050"/>
              <a:ext cx="714375" cy="8620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91" name="Line 11">
              <a:extLst>
                <a:ext uri="{FF2B5EF4-FFF2-40B4-BE49-F238E27FC236}">
                  <a16:creationId xmlns:a16="http://schemas.microsoft.com/office/drawing/2014/main" id="{CEEFE4B4-9881-814A-9CE9-A9EE81081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2838" y="4572000"/>
              <a:ext cx="561975" cy="695325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92" name="Line 12">
              <a:extLst>
                <a:ext uri="{FF2B5EF4-FFF2-40B4-BE49-F238E27FC236}">
                  <a16:creationId xmlns:a16="http://schemas.microsoft.com/office/drawing/2014/main" id="{06BCEF56-AB9B-28E1-C1B0-F02FB155E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75738" y="4724400"/>
              <a:ext cx="142875" cy="1778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39939" name="Group 33">
            <a:extLst>
              <a:ext uri="{FF2B5EF4-FFF2-40B4-BE49-F238E27FC236}">
                <a16:creationId xmlns:a16="http://schemas.microsoft.com/office/drawing/2014/main" id="{98718919-AE95-B635-F25F-3F5C9B397AAF}"/>
              </a:ext>
            </a:extLst>
          </p:cNvPr>
          <p:cNvGrpSpPr>
            <a:grpSpLocks/>
          </p:cNvGrpSpPr>
          <p:nvPr/>
        </p:nvGrpSpPr>
        <p:grpSpPr bwMode="auto">
          <a:xfrm>
            <a:off x="1282700" y="4005264"/>
            <a:ext cx="908050" cy="919162"/>
            <a:chOff x="8054975" y="4572000"/>
            <a:chExt cx="1239838" cy="1254125"/>
          </a:xfrm>
        </p:grpSpPr>
        <p:sp>
          <p:nvSpPr>
            <p:cNvPr id="39977" name="Line 5">
              <a:extLst>
                <a:ext uri="{FF2B5EF4-FFF2-40B4-BE49-F238E27FC236}">
                  <a16:creationId xmlns:a16="http://schemas.microsoft.com/office/drawing/2014/main" id="{06614F54-9541-BE4C-5EC2-20B19B73F1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7200" y="5387975"/>
              <a:ext cx="292100" cy="36195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78" name="Line 6">
              <a:extLst>
                <a:ext uri="{FF2B5EF4-FFF2-40B4-BE49-F238E27FC236}">
                  <a16:creationId xmlns:a16="http://schemas.microsoft.com/office/drawing/2014/main" id="{2B408CC5-E57A-86E5-EFA5-BC58DE3C97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4975" y="5087938"/>
              <a:ext cx="595313" cy="738187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79" name="Line 7">
              <a:extLst>
                <a:ext uri="{FF2B5EF4-FFF2-40B4-BE49-F238E27FC236}">
                  <a16:creationId xmlns:a16="http://schemas.microsoft.com/office/drawing/2014/main" id="{B2CDDE09-5155-4994-A800-B2607E5157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8475" y="4899025"/>
              <a:ext cx="728663" cy="9001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0" name="Line 8">
              <a:extLst>
                <a:ext uri="{FF2B5EF4-FFF2-40B4-BE49-F238E27FC236}">
                  <a16:creationId xmlns:a16="http://schemas.microsoft.com/office/drawing/2014/main" id="{197B441D-0D18-749A-4486-7489BF86CE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4838" y="4757738"/>
              <a:ext cx="788988" cy="9652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1" name="Line 9">
              <a:extLst>
                <a:ext uri="{FF2B5EF4-FFF2-40B4-BE49-F238E27FC236}">
                  <a16:creationId xmlns:a16="http://schemas.microsoft.com/office/drawing/2014/main" id="{103A62E0-5E0B-EB33-83FC-966C6DC660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1363" y="4654550"/>
              <a:ext cx="774700" cy="95885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2" name="Line 10">
              <a:extLst>
                <a:ext uri="{FF2B5EF4-FFF2-40B4-BE49-F238E27FC236}">
                  <a16:creationId xmlns:a16="http://schemas.microsoft.com/office/drawing/2014/main" id="{D01ADDFA-C9CE-6325-8A03-DA6B8C953E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28050" y="4591050"/>
              <a:ext cx="714375" cy="8620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3" name="Line 11">
              <a:extLst>
                <a:ext uri="{FF2B5EF4-FFF2-40B4-BE49-F238E27FC236}">
                  <a16:creationId xmlns:a16="http://schemas.microsoft.com/office/drawing/2014/main" id="{A562A30A-086C-55C4-BA3B-E9D1B2C66F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2838" y="4572000"/>
              <a:ext cx="561975" cy="695325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4" name="Line 12">
              <a:extLst>
                <a:ext uri="{FF2B5EF4-FFF2-40B4-BE49-F238E27FC236}">
                  <a16:creationId xmlns:a16="http://schemas.microsoft.com/office/drawing/2014/main" id="{31854995-6FB1-EC5B-B9F7-D99DEC7A68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75738" y="4724400"/>
              <a:ext cx="142875" cy="1778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0" name="Freeform 7">
            <a:extLst>
              <a:ext uri="{FF2B5EF4-FFF2-40B4-BE49-F238E27FC236}">
                <a16:creationId xmlns:a16="http://schemas.microsoft.com/office/drawing/2014/main" id="{AFD3A7AF-0493-DE57-B0D9-DC1B15671525}"/>
              </a:ext>
            </a:extLst>
          </p:cNvPr>
          <p:cNvSpPr>
            <a:spLocks/>
          </p:cNvSpPr>
          <p:nvPr/>
        </p:nvSpPr>
        <p:spPr bwMode="auto">
          <a:xfrm>
            <a:off x="5525973" y="326769"/>
            <a:ext cx="3494168" cy="2311845"/>
          </a:xfrm>
          <a:custGeom>
            <a:avLst/>
            <a:gdLst>
              <a:gd name="T0" fmla="*/ 1152 w 1199"/>
              <a:gd name="T1" fmla="*/ 204 h 793"/>
              <a:gd name="T2" fmla="*/ 994 w 1199"/>
              <a:gd name="T3" fmla="*/ 531 h 793"/>
              <a:gd name="T4" fmla="*/ 373 w 1199"/>
              <a:gd name="T5" fmla="*/ 746 h 793"/>
              <a:gd name="T6" fmla="*/ 47 w 1199"/>
              <a:gd name="T7" fmla="*/ 588 h 793"/>
              <a:gd name="T8" fmla="*/ 47 w 1199"/>
              <a:gd name="T9" fmla="*/ 588 h 793"/>
              <a:gd name="T10" fmla="*/ 205 w 1199"/>
              <a:gd name="T11" fmla="*/ 261 h 793"/>
              <a:gd name="T12" fmla="*/ 825 w 1199"/>
              <a:gd name="T13" fmla="*/ 46 h 793"/>
              <a:gd name="T14" fmla="*/ 1152 w 1199"/>
              <a:gd name="T15" fmla="*/ 204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99" h="793">
                <a:moveTo>
                  <a:pt x="1152" y="204"/>
                </a:moveTo>
                <a:cubicBezTo>
                  <a:pt x="1199" y="338"/>
                  <a:pt x="1128" y="485"/>
                  <a:pt x="994" y="531"/>
                </a:cubicBezTo>
                <a:cubicBezTo>
                  <a:pt x="373" y="746"/>
                  <a:pt x="373" y="746"/>
                  <a:pt x="373" y="746"/>
                </a:cubicBezTo>
                <a:cubicBezTo>
                  <a:pt x="240" y="793"/>
                  <a:pt x="93" y="722"/>
                  <a:pt x="47" y="588"/>
                </a:cubicBezTo>
                <a:cubicBezTo>
                  <a:pt x="47" y="588"/>
                  <a:pt x="47" y="588"/>
                  <a:pt x="47" y="588"/>
                </a:cubicBezTo>
                <a:cubicBezTo>
                  <a:pt x="0" y="454"/>
                  <a:pt x="71" y="308"/>
                  <a:pt x="205" y="261"/>
                </a:cubicBezTo>
                <a:cubicBezTo>
                  <a:pt x="825" y="46"/>
                  <a:pt x="825" y="46"/>
                  <a:pt x="825" y="46"/>
                </a:cubicBezTo>
                <a:cubicBezTo>
                  <a:pt x="959" y="0"/>
                  <a:pt x="1106" y="70"/>
                  <a:pt x="1152" y="204"/>
                </a:cubicBezTo>
                <a:close/>
              </a:path>
            </a:pathLst>
          </a:custGeom>
          <a:noFill/>
          <a:ln w="76200" cap="flat">
            <a:gradFill>
              <a:gsLst>
                <a:gs pos="88000">
                  <a:schemeClr val="accent1">
                    <a:lumMod val="75000"/>
                  </a:schemeClr>
                </a:gs>
                <a:gs pos="3000">
                  <a:schemeClr val="accent2"/>
                </a:gs>
              </a:gsLst>
              <a:lin ang="7800000" scaled="0"/>
            </a:gradFill>
            <a:prstDash val="solid"/>
            <a:miter lim="800000"/>
            <a:headEnd/>
            <a:tailEnd/>
          </a:ln>
        </p:spPr>
        <p:txBody>
          <a:bodyPr/>
          <a:lstStyle/>
          <a:p>
            <a:pPr defTabSz="1219048">
              <a:defRPr/>
            </a:pPr>
            <a:endParaRPr lang="en-IN" sz="24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52382C1B-46B5-F61A-4551-6FAFBF395E97}"/>
              </a:ext>
            </a:extLst>
          </p:cNvPr>
          <p:cNvSpPr>
            <a:spLocks/>
          </p:cNvSpPr>
          <p:nvPr/>
        </p:nvSpPr>
        <p:spPr bwMode="auto">
          <a:xfrm>
            <a:off x="4089734" y="5044994"/>
            <a:ext cx="2006266" cy="1329978"/>
          </a:xfrm>
          <a:custGeom>
            <a:avLst/>
            <a:gdLst>
              <a:gd name="T0" fmla="*/ 540 w 561"/>
              <a:gd name="T1" fmla="*/ 96 h 372"/>
              <a:gd name="T2" fmla="*/ 465 w 561"/>
              <a:gd name="T3" fmla="*/ 249 h 372"/>
              <a:gd name="T4" fmla="*/ 175 w 561"/>
              <a:gd name="T5" fmla="*/ 350 h 372"/>
              <a:gd name="T6" fmla="*/ 22 w 561"/>
              <a:gd name="T7" fmla="*/ 276 h 372"/>
              <a:gd name="T8" fmla="*/ 22 w 561"/>
              <a:gd name="T9" fmla="*/ 276 h 372"/>
              <a:gd name="T10" fmla="*/ 96 w 561"/>
              <a:gd name="T11" fmla="*/ 123 h 372"/>
              <a:gd name="T12" fmla="*/ 387 w 561"/>
              <a:gd name="T13" fmla="*/ 22 h 372"/>
              <a:gd name="T14" fmla="*/ 540 w 561"/>
              <a:gd name="T15" fmla="*/ 96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61" h="372">
                <a:moveTo>
                  <a:pt x="540" y="96"/>
                </a:moveTo>
                <a:cubicBezTo>
                  <a:pt x="561" y="159"/>
                  <a:pt x="528" y="227"/>
                  <a:pt x="465" y="249"/>
                </a:cubicBezTo>
                <a:cubicBezTo>
                  <a:pt x="175" y="350"/>
                  <a:pt x="175" y="350"/>
                  <a:pt x="175" y="350"/>
                </a:cubicBezTo>
                <a:cubicBezTo>
                  <a:pt x="112" y="372"/>
                  <a:pt x="43" y="339"/>
                  <a:pt x="22" y="276"/>
                </a:cubicBezTo>
                <a:cubicBezTo>
                  <a:pt x="22" y="276"/>
                  <a:pt x="22" y="276"/>
                  <a:pt x="22" y="276"/>
                </a:cubicBezTo>
                <a:cubicBezTo>
                  <a:pt x="0" y="213"/>
                  <a:pt x="33" y="144"/>
                  <a:pt x="96" y="123"/>
                </a:cubicBezTo>
                <a:cubicBezTo>
                  <a:pt x="387" y="22"/>
                  <a:pt x="387" y="22"/>
                  <a:pt x="387" y="22"/>
                </a:cubicBezTo>
                <a:cubicBezTo>
                  <a:pt x="449" y="0"/>
                  <a:pt x="518" y="33"/>
                  <a:pt x="540" y="96"/>
                </a:cubicBezTo>
                <a:close/>
              </a:path>
            </a:pathLst>
          </a:custGeom>
          <a:noFill/>
          <a:ln w="76200" cap="flat">
            <a:gradFill>
              <a:gsLst>
                <a:gs pos="100000">
                  <a:schemeClr val="accent2"/>
                </a:gs>
                <a:gs pos="0">
                  <a:schemeClr val="accent1">
                    <a:lumMod val="75000"/>
                  </a:schemeClr>
                </a:gs>
              </a:gsLst>
              <a:lin ang="0" scaled="0"/>
            </a:gradFill>
            <a:prstDash val="solid"/>
            <a:miter lim="800000"/>
            <a:headEnd/>
            <a:tailEnd/>
          </a:ln>
        </p:spPr>
        <p:txBody>
          <a:bodyPr/>
          <a:lstStyle/>
          <a:p>
            <a:pPr defTabSz="1219048">
              <a:defRPr/>
            </a:pPr>
            <a:endParaRPr lang="en-IN" sz="24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6E9619D3-70B6-125E-123F-48B55B01DED1}"/>
              </a:ext>
            </a:extLst>
          </p:cNvPr>
          <p:cNvSpPr>
            <a:spLocks/>
          </p:cNvSpPr>
          <p:nvPr/>
        </p:nvSpPr>
        <p:spPr bwMode="auto">
          <a:xfrm>
            <a:off x="1792288" y="806450"/>
            <a:ext cx="8248650" cy="5461000"/>
          </a:xfrm>
          <a:custGeom>
            <a:avLst/>
            <a:gdLst>
              <a:gd name="T0" fmla="*/ 1981 w 2061"/>
              <a:gd name="T1" fmla="*/ 353 h 1364"/>
              <a:gd name="T2" fmla="*/ 1709 w 2061"/>
              <a:gd name="T3" fmla="*/ 914 h 1364"/>
              <a:gd name="T4" fmla="*/ 642 w 2061"/>
              <a:gd name="T5" fmla="*/ 1285 h 1364"/>
              <a:gd name="T6" fmla="*/ 80 w 2061"/>
              <a:gd name="T7" fmla="*/ 1012 h 1364"/>
              <a:gd name="T8" fmla="*/ 80 w 2061"/>
              <a:gd name="T9" fmla="*/ 1012 h 1364"/>
              <a:gd name="T10" fmla="*/ 352 w 2061"/>
              <a:gd name="T11" fmla="*/ 450 h 1364"/>
              <a:gd name="T12" fmla="*/ 1419 w 2061"/>
              <a:gd name="T13" fmla="*/ 80 h 1364"/>
              <a:gd name="T14" fmla="*/ 1981 w 2061"/>
              <a:gd name="T15" fmla="*/ 353 h 1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61" h="1364">
                <a:moveTo>
                  <a:pt x="1981" y="353"/>
                </a:moveTo>
                <a:cubicBezTo>
                  <a:pt x="2061" y="583"/>
                  <a:pt x="1939" y="835"/>
                  <a:pt x="1709" y="914"/>
                </a:cubicBezTo>
                <a:cubicBezTo>
                  <a:pt x="642" y="1285"/>
                  <a:pt x="642" y="1285"/>
                  <a:pt x="642" y="1285"/>
                </a:cubicBezTo>
                <a:cubicBezTo>
                  <a:pt x="412" y="1364"/>
                  <a:pt x="160" y="1243"/>
                  <a:pt x="80" y="1012"/>
                </a:cubicBezTo>
                <a:cubicBezTo>
                  <a:pt x="80" y="1012"/>
                  <a:pt x="80" y="1012"/>
                  <a:pt x="80" y="1012"/>
                </a:cubicBezTo>
                <a:cubicBezTo>
                  <a:pt x="0" y="782"/>
                  <a:pt x="122" y="530"/>
                  <a:pt x="352" y="450"/>
                </a:cubicBezTo>
                <a:cubicBezTo>
                  <a:pt x="1419" y="80"/>
                  <a:pt x="1419" y="80"/>
                  <a:pt x="1419" y="80"/>
                </a:cubicBezTo>
                <a:cubicBezTo>
                  <a:pt x="1650" y="0"/>
                  <a:pt x="1901" y="122"/>
                  <a:pt x="1981" y="353"/>
                </a:cubicBezTo>
                <a:close/>
              </a:path>
            </a:pathLst>
          </a:custGeom>
          <a:gradFill>
            <a:gsLst>
              <a:gs pos="71996">
                <a:srgbClr val="0E447C"/>
              </a:gs>
              <a:gs pos="71982">
                <a:srgbClr val="0E447C"/>
              </a:gs>
              <a:gs pos="0">
                <a:srgbClr val="0432FF"/>
              </a:gs>
              <a:gs pos="86000">
                <a:schemeClr val="accent1">
                  <a:lumMod val="75000"/>
                </a:schemeClr>
              </a:gs>
            </a:gsLst>
            <a:lin ang="7800000" scaled="0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defTabSz="1219048">
              <a:defRPr/>
            </a:pPr>
            <a:endParaRPr lang="en-IN" sz="24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4BABC31A-7DF8-B386-696D-C57197FA87CE}"/>
              </a:ext>
            </a:extLst>
          </p:cNvPr>
          <p:cNvSpPr>
            <a:spLocks/>
          </p:cNvSpPr>
          <p:nvPr/>
        </p:nvSpPr>
        <p:spPr bwMode="auto">
          <a:xfrm>
            <a:off x="6864351" y="4543426"/>
            <a:ext cx="2162175" cy="1431925"/>
          </a:xfrm>
          <a:custGeom>
            <a:avLst/>
            <a:gdLst>
              <a:gd name="T0" fmla="*/ 1152 w 1199"/>
              <a:gd name="T1" fmla="*/ 204 h 793"/>
              <a:gd name="T2" fmla="*/ 994 w 1199"/>
              <a:gd name="T3" fmla="*/ 531 h 793"/>
              <a:gd name="T4" fmla="*/ 373 w 1199"/>
              <a:gd name="T5" fmla="*/ 746 h 793"/>
              <a:gd name="T6" fmla="*/ 47 w 1199"/>
              <a:gd name="T7" fmla="*/ 588 h 793"/>
              <a:gd name="T8" fmla="*/ 47 w 1199"/>
              <a:gd name="T9" fmla="*/ 588 h 793"/>
              <a:gd name="T10" fmla="*/ 205 w 1199"/>
              <a:gd name="T11" fmla="*/ 261 h 793"/>
              <a:gd name="T12" fmla="*/ 825 w 1199"/>
              <a:gd name="T13" fmla="*/ 46 h 793"/>
              <a:gd name="T14" fmla="*/ 1152 w 1199"/>
              <a:gd name="T15" fmla="*/ 204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99" h="793">
                <a:moveTo>
                  <a:pt x="1152" y="204"/>
                </a:moveTo>
                <a:cubicBezTo>
                  <a:pt x="1199" y="338"/>
                  <a:pt x="1128" y="485"/>
                  <a:pt x="994" y="531"/>
                </a:cubicBezTo>
                <a:cubicBezTo>
                  <a:pt x="373" y="746"/>
                  <a:pt x="373" y="746"/>
                  <a:pt x="373" y="746"/>
                </a:cubicBezTo>
                <a:cubicBezTo>
                  <a:pt x="240" y="793"/>
                  <a:pt x="93" y="722"/>
                  <a:pt x="47" y="588"/>
                </a:cubicBezTo>
                <a:cubicBezTo>
                  <a:pt x="47" y="588"/>
                  <a:pt x="47" y="588"/>
                  <a:pt x="47" y="588"/>
                </a:cubicBezTo>
                <a:cubicBezTo>
                  <a:pt x="0" y="454"/>
                  <a:pt x="71" y="308"/>
                  <a:pt x="205" y="261"/>
                </a:cubicBezTo>
                <a:cubicBezTo>
                  <a:pt x="825" y="46"/>
                  <a:pt x="825" y="46"/>
                  <a:pt x="825" y="46"/>
                </a:cubicBezTo>
                <a:cubicBezTo>
                  <a:pt x="959" y="0"/>
                  <a:pt x="1106" y="70"/>
                  <a:pt x="1152" y="204"/>
                </a:cubicBezTo>
                <a:close/>
              </a:path>
            </a:pathLst>
          </a:custGeom>
          <a:gradFill>
            <a:gsLst>
              <a:gs pos="0">
                <a:srgbClr val="0432FF"/>
              </a:gs>
              <a:gs pos="86000">
                <a:schemeClr val="accent1">
                  <a:lumMod val="75000"/>
                </a:schemeClr>
              </a:gs>
            </a:gsLst>
            <a:lin ang="7800000" scaled="0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defTabSz="1219048">
              <a:defRPr/>
            </a:pPr>
            <a:endParaRPr lang="en-IN" sz="2400">
              <a:solidFill>
                <a:prstClr val="black"/>
              </a:solidFill>
              <a:latin typeface="Segoe UI"/>
            </a:endParaRPr>
          </a:p>
        </p:txBody>
      </p:sp>
      <p:grpSp>
        <p:nvGrpSpPr>
          <p:cNvPr id="39948" name="Group 19">
            <a:extLst>
              <a:ext uri="{FF2B5EF4-FFF2-40B4-BE49-F238E27FC236}">
                <a16:creationId xmlns:a16="http://schemas.microsoft.com/office/drawing/2014/main" id="{79BE0DCD-99B0-E1A7-B0AC-903EB4E5DACF}"/>
              </a:ext>
            </a:extLst>
          </p:cNvPr>
          <p:cNvGrpSpPr>
            <a:grpSpLocks/>
          </p:cNvGrpSpPr>
          <p:nvPr/>
        </p:nvGrpSpPr>
        <p:grpSpPr bwMode="auto">
          <a:xfrm>
            <a:off x="2991408" y="2977740"/>
            <a:ext cx="6402567" cy="1624012"/>
            <a:chOff x="2979038" y="3107011"/>
            <a:chExt cx="4732876" cy="1624283"/>
          </a:xfrm>
        </p:grpSpPr>
        <p:sp>
          <p:nvSpPr>
            <p:cNvPr id="39975" name="TextBox 30">
              <a:extLst>
                <a:ext uri="{FF2B5EF4-FFF2-40B4-BE49-F238E27FC236}">
                  <a16:creationId xmlns:a16="http://schemas.microsoft.com/office/drawing/2014/main" id="{D900AA8F-B39F-3D93-3945-3791D77356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9038" y="3107011"/>
              <a:ext cx="4732876" cy="797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defTabSz="1217613">
                <a:spcBef>
                  <a:spcPct val="2000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217613">
                <a:spcBef>
                  <a:spcPct val="20000"/>
                </a:spcBef>
                <a:buFont typeface="Arial" panose="020B0604020202020204" pitchFamily="34" charset="0"/>
                <a:buChar char="–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217613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217613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2176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IN" altLang="en-US" sz="8000" b="1" dirty="0">
                  <a:solidFill>
                    <a:srgbClr val="FFFFFF"/>
                  </a:solidFill>
                  <a:latin typeface="Segoe UI Black" panose="020B0502040204020203" pitchFamily="34" charset="0"/>
                  <a:cs typeface="Segoe UI Black" panose="020B0502040204020203" pitchFamily="34" charset="0"/>
                </a:rPr>
                <a:t>THANK YOU</a:t>
              </a:r>
            </a:p>
          </p:txBody>
        </p:sp>
        <p:sp>
          <p:nvSpPr>
            <p:cNvPr id="39976" name="TextBox 31">
              <a:extLst>
                <a:ext uri="{FF2B5EF4-FFF2-40B4-BE49-F238E27FC236}">
                  <a16:creationId xmlns:a16="http://schemas.microsoft.com/office/drawing/2014/main" id="{8618022A-2D13-9DF2-C4C5-D00BD54CE5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9038" y="3933762"/>
              <a:ext cx="4732876" cy="797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defTabSz="1217613">
                <a:spcBef>
                  <a:spcPct val="2000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217613">
                <a:spcBef>
                  <a:spcPct val="20000"/>
                </a:spcBef>
                <a:buFont typeface="Arial" panose="020B0604020202020204" pitchFamily="34" charset="0"/>
                <a:buChar char="–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217613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217613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2176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8000" b="1" dirty="0">
                <a:solidFill>
                  <a:srgbClr val="FFFFFF"/>
                </a:solidFill>
                <a:latin typeface="Segoe UI Black" panose="020B0502040204020203" pitchFamily="34" charset="0"/>
                <a:cs typeface="Segoe UI Black" panose="020B0502040204020203" pitchFamily="34" charset="0"/>
              </a:endParaRPr>
            </a:p>
          </p:txBody>
        </p:sp>
      </p:grp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90ECDEE7-3A9E-524A-CBA6-031C18DDC3E2}"/>
              </a:ext>
            </a:extLst>
          </p:cNvPr>
          <p:cNvSpPr/>
          <p:nvPr/>
        </p:nvSpPr>
        <p:spPr>
          <a:xfrm>
            <a:off x="5065713" y="806451"/>
            <a:ext cx="520700" cy="519113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048">
              <a:defRPr/>
            </a:pPr>
            <a:endParaRPr lang="en-IN" sz="2400">
              <a:solidFill>
                <a:prstClr val="black"/>
              </a:solidFill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D54EFFC8-4632-FC7F-E55F-EB6C68C09A26}"/>
              </a:ext>
            </a:extLst>
          </p:cNvPr>
          <p:cNvSpPr/>
          <p:nvPr/>
        </p:nvSpPr>
        <p:spPr>
          <a:xfrm>
            <a:off x="9399588" y="4427539"/>
            <a:ext cx="374650" cy="376237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048">
              <a:defRPr/>
            </a:pPr>
            <a:endParaRPr lang="en-IN" sz="2400">
              <a:solidFill>
                <a:prstClr val="black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D6F5EDF-36FB-84D4-1701-CADA8770047D}"/>
              </a:ext>
            </a:extLst>
          </p:cNvPr>
          <p:cNvGrpSpPr/>
          <p:nvPr/>
        </p:nvGrpSpPr>
        <p:grpSpPr>
          <a:xfrm>
            <a:off x="10415448" y="476674"/>
            <a:ext cx="1319726" cy="520769"/>
            <a:chOff x="10145958" y="3892102"/>
            <a:chExt cx="1319726" cy="520769"/>
          </a:xfrm>
          <a:solidFill>
            <a:schemeClr val="accent2"/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3287B30-7D35-9669-3157-D6824EB32418}"/>
                </a:ext>
              </a:extLst>
            </p:cNvPr>
            <p:cNvSpPr/>
            <p:nvPr/>
          </p:nvSpPr>
          <p:spPr>
            <a:xfrm rot="5400000" flipH="1">
              <a:off x="11394936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725FB29-9138-625F-700A-9225CA468498}"/>
                </a:ext>
              </a:extLst>
            </p:cNvPr>
            <p:cNvSpPr/>
            <p:nvPr/>
          </p:nvSpPr>
          <p:spPr>
            <a:xfrm rot="5400000" flipH="1">
              <a:off x="11186772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1022BC0-3D99-6D7E-3114-D4D6A4DF2AFA}"/>
                </a:ext>
              </a:extLst>
            </p:cNvPr>
            <p:cNvSpPr/>
            <p:nvPr/>
          </p:nvSpPr>
          <p:spPr>
            <a:xfrm rot="5400000" flipH="1">
              <a:off x="10978609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222A916-42D5-D08A-8FEC-6D739AFCB799}"/>
                </a:ext>
              </a:extLst>
            </p:cNvPr>
            <p:cNvSpPr/>
            <p:nvPr/>
          </p:nvSpPr>
          <p:spPr>
            <a:xfrm rot="5400000" flipH="1">
              <a:off x="10770446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B918F3-EBD1-6895-821A-A4112991D14B}"/>
                </a:ext>
              </a:extLst>
            </p:cNvPr>
            <p:cNvSpPr/>
            <p:nvPr/>
          </p:nvSpPr>
          <p:spPr>
            <a:xfrm rot="5400000" flipH="1">
              <a:off x="10562282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3A6E63C-4E6D-24C6-8AE3-C7A3CC2AE324}"/>
                </a:ext>
              </a:extLst>
            </p:cNvPr>
            <p:cNvSpPr/>
            <p:nvPr/>
          </p:nvSpPr>
          <p:spPr>
            <a:xfrm rot="5400000" flipH="1">
              <a:off x="10354119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634F21F-7DFB-8271-D531-CCEC8BC36522}"/>
                </a:ext>
              </a:extLst>
            </p:cNvPr>
            <p:cNvSpPr/>
            <p:nvPr/>
          </p:nvSpPr>
          <p:spPr>
            <a:xfrm rot="5400000" flipH="1">
              <a:off x="10145956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8596E30-93F9-DEF1-4EA1-9B431EB01D13}"/>
                </a:ext>
              </a:extLst>
            </p:cNvPr>
            <p:cNvSpPr/>
            <p:nvPr/>
          </p:nvSpPr>
          <p:spPr>
            <a:xfrm rot="5400000" flipH="1">
              <a:off x="11394936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8A2B688-AE57-3922-9DBF-241E8D66FBBF}"/>
                </a:ext>
              </a:extLst>
            </p:cNvPr>
            <p:cNvSpPr/>
            <p:nvPr/>
          </p:nvSpPr>
          <p:spPr>
            <a:xfrm rot="5400000" flipH="1">
              <a:off x="11186772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D9BCFDD-76B1-9791-22C1-F922D0CEEB6B}"/>
                </a:ext>
              </a:extLst>
            </p:cNvPr>
            <p:cNvSpPr/>
            <p:nvPr/>
          </p:nvSpPr>
          <p:spPr>
            <a:xfrm rot="5400000" flipH="1">
              <a:off x="10978609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224DCD8-45D5-24AA-3131-DC3B1AFFEE75}"/>
                </a:ext>
              </a:extLst>
            </p:cNvPr>
            <p:cNvSpPr/>
            <p:nvPr/>
          </p:nvSpPr>
          <p:spPr>
            <a:xfrm rot="5400000" flipH="1">
              <a:off x="10770446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30E410E-3BE0-16A5-CB1F-73EDE6BAC55B}"/>
                </a:ext>
              </a:extLst>
            </p:cNvPr>
            <p:cNvSpPr/>
            <p:nvPr/>
          </p:nvSpPr>
          <p:spPr>
            <a:xfrm rot="5400000" flipH="1">
              <a:off x="10562282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34CC69-6D39-537A-7FE7-A614ED501EA4}"/>
                </a:ext>
              </a:extLst>
            </p:cNvPr>
            <p:cNvSpPr/>
            <p:nvPr/>
          </p:nvSpPr>
          <p:spPr>
            <a:xfrm rot="5400000" flipH="1">
              <a:off x="10354119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6A1AAA0-3A10-43AA-702D-E44D13F1B780}"/>
                </a:ext>
              </a:extLst>
            </p:cNvPr>
            <p:cNvSpPr/>
            <p:nvPr/>
          </p:nvSpPr>
          <p:spPr>
            <a:xfrm rot="5400000" flipH="1">
              <a:off x="10145956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15E1C33-2009-3B4C-7670-9EC4A529C464}"/>
                </a:ext>
              </a:extLst>
            </p:cNvPr>
            <p:cNvSpPr/>
            <p:nvPr/>
          </p:nvSpPr>
          <p:spPr>
            <a:xfrm rot="5400000" flipH="1">
              <a:off x="11394936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0AC894-8638-22F2-6F82-6145207009A8}"/>
                </a:ext>
              </a:extLst>
            </p:cNvPr>
            <p:cNvSpPr/>
            <p:nvPr/>
          </p:nvSpPr>
          <p:spPr>
            <a:xfrm rot="5400000" flipH="1">
              <a:off x="11186772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2615423-74A7-21EC-1D40-B04FACF2D165}"/>
                </a:ext>
              </a:extLst>
            </p:cNvPr>
            <p:cNvSpPr/>
            <p:nvPr/>
          </p:nvSpPr>
          <p:spPr>
            <a:xfrm rot="5400000" flipH="1">
              <a:off x="10978609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76032CD-0E35-D8B9-1441-FFA1BA9520CC}"/>
                </a:ext>
              </a:extLst>
            </p:cNvPr>
            <p:cNvSpPr/>
            <p:nvPr/>
          </p:nvSpPr>
          <p:spPr>
            <a:xfrm rot="5400000" flipH="1">
              <a:off x="10770446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E71A65D-984B-1CBE-A78C-F68005BEE814}"/>
                </a:ext>
              </a:extLst>
            </p:cNvPr>
            <p:cNvSpPr/>
            <p:nvPr/>
          </p:nvSpPr>
          <p:spPr>
            <a:xfrm rot="5400000" flipH="1">
              <a:off x="10562282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A90A5E5-A9F3-658D-9B33-A29FE6A3FC18}"/>
                </a:ext>
              </a:extLst>
            </p:cNvPr>
            <p:cNvSpPr/>
            <p:nvPr/>
          </p:nvSpPr>
          <p:spPr>
            <a:xfrm rot="5400000" flipH="1">
              <a:off x="10354119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52D0D3B-8534-5446-DCD4-3A6C3CFF22E0}"/>
                </a:ext>
              </a:extLst>
            </p:cNvPr>
            <p:cNvSpPr/>
            <p:nvPr/>
          </p:nvSpPr>
          <p:spPr>
            <a:xfrm rot="5400000" flipH="1">
              <a:off x="10145956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39952" name="Group 86">
            <a:extLst>
              <a:ext uri="{FF2B5EF4-FFF2-40B4-BE49-F238E27FC236}">
                <a16:creationId xmlns:a16="http://schemas.microsoft.com/office/drawing/2014/main" id="{8E361840-48C5-C7DF-E2FB-04CE29EE1EDF}"/>
              </a:ext>
            </a:extLst>
          </p:cNvPr>
          <p:cNvGrpSpPr>
            <a:grpSpLocks/>
          </p:cNvGrpSpPr>
          <p:nvPr/>
        </p:nvGrpSpPr>
        <p:grpSpPr bwMode="auto">
          <a:xfrm>
            <a:off x="436564" y="5054600"/>
            <a:ext cx="296862" cy="1320800"/>
            <a:chOff x="1516396" y="479530"/>
            <a:chExt cx="295759" cy="1319726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EFC15D1-BE9D-98DA-8639-23FEED817CCE}"/>
                </a:ext>
              </a:extLst>
            </p:cNvPr>
            <p:cNvSpPr/>
            <p:nvPr/>
          </p:nvSpPr>
          <p:spPr>
            <a:xfrm flipH="1">
              <a:off x="1516396" y="479530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0EE34A7-0429-94F9-512C-608D1449A28F}"/>
                </a:ext>
              </a:extLst>
            </p:cNvPr>
            <p:cNvSpPr/>
            <p:nvPr/>
          </p:nvSpPr>
          <p:spPr>
            <a:xfrm flipH="1">
              <a:off x="1516396" y="687324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9361FDB-230A-FEB6-4CC9-B7F2B431E69F}"/>
                </a:ext>
              </a:extLst>
            </p:cNvPr>
            <p:cNvSpPr/>
            <p:nvPr/>
          </p:nvSpPr>
          <p:spPr>
            <a:xfrm flipH="1">
              <a:off x="1516396" y="895117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CA2CC88-BB3F-AE98-7640-FE92A22A0C06}"/>
                </a:ext>
              </a:extLst>
            </p:cNvPr>
            <p:cNvSpPr/>
            <p:nvPr/>
          </p:nvSpPr>
          <p:spPr>
            <a:xfrm flipH="1">
              <a:off x="1516396" y="1104496"/>
              <a:ext cx="71172" cy="697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E04BC48-33C3-8968-D620-852231D1579E}"/>
                </a:ext>
              </a:extLst>
            </p:cNvPr>
            <p:cNvSpPr/>
            <p:nvPr/>
          </p:nvSpPr>
          <p:spPr>
            <a:xfrm flipH="1">
              <a:off x="1516396" y="1312290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F7268DE-CD4D-3A76-9557-BC1F9D8B2C08}"/>
                </a:ext>
              </a:extLst>
            </p:cNvPr>
            <p:cNvSpPr/>
            <p:nvPr/>
          </p:nvSpPr>
          <p:spPr>
            <a:xfrm flipH="1">
              <a:off x="1516396" y="1520083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D163728-4C29-90DC-7702-B0019C712BF7}"/>
                </a:ext>
              </a:extLst>
            </p:cNvPr>
            <p:cNvSpPr/>
            <p:nvPr/>
          </p:nvSpPr>
          <p:spPr>
            <a:xfrm flipH="1">
              <a:off x="1516396" y="1727877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394B1E6-1A27-0B95-1AD4-1B23AC5A469B}"/>
                </a:ext>
              </a:extLst>
            </p:cNvPr>
            <p:cNvSpPr/>
            <p:nvPr/>
          </p:nvSpPr>
          <p:spPr>
            <a:xfrm flipH="1">
              <a:off x="1740983" y="479530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A449F7-22D6-D38F-E7E2-DC8AC8571594}"/>
                </a:ext>
              </a:extLst>
            </p:cNvPr>
            <p:cNvSpPr/>
            <p:nvPr/>
          </p:nvSpPr>
          <p:spPr>
            <a:xfrm flipH="1">
              <a:off x="1740983" y="687324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7AE8F57-3525-E52E-852E-A6BE7A7E353B}"/>
                </a:ext>
              </a:extLst>
            </p:cNvPr>
            <p:cNvSpPr/>
            <p:nvPr/>
          </p:nvSpPr>
          <p:spPr>
            <a:xfrm flipH="1">
              <a:off x="1740983" y="895117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1881272-0F68-4021-2461-39BC6F337DCF}"/>
                </a:ext>
              </a:extLst>
            </p:cNvPr>
            <p:cNvSpPr/>
            <p:nvPr/>
          </p:nvSpPr>
          <p:spPr>
            <a:xfrm flipH="1">
              <a:off x="1740983" y="1104496"/>
              <a:ext cx="71172" cy="697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4A747EB-BBBD-FD93-8B5E-589EBB9E2EF1}"/>
                </a:ext>
              </a:extLst>
            </p:cNvPr>
            <p:cNvSpPr/>
            <p:nvPr/>
          </p:nvSpPr>
          <p:spPr>
            <a:xfrm flipH="1">
              <a:off x="1740983" y="1312290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8EB5954-DEFD-19DC-552D-7AE928F3D135}"/>
                </a:ext>
              </a:extLst>
            </p:cNvPr>
            <p:cNvSpPr/>
            <p:nvPr/>
          </p:nvSpPr>
          <p:spPr>
            <a:xfrm flipH="1">
              <a:off x="1740983" y="1520083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EE2196C-550D-C2E0-6C2E-3791ED005F92}"/>
                </a:ext>
              </a:extLst>
            </p:cNvPr>
            <p:cNvSpPr/>
            <p:nvPr/>
          </p:nvSpPr>
          <p:spPr>
            <a:xfrm flipH="1">
              <a:off x="1740983" y="1727877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048"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</p:grpSp>
      <p:sp>
        <p:nvSpPr>
          <p:cNvPr id="97" name="Freeform 9">
            <a:extLst>
              <a:ext uri="{FF2B5EF4-FFF2-40B4-BE49-F238E27FC236}">
                <a16:creationId xmlns:a16="http://schemas.microsoft.com/office/drawing/2014/main" id="{17E2F4F1-20F1-7AA7-4D35-A7B4DD13DD63}"/>
              </a:ext>
            </a:extLst>
          </p:cNvPr>
          <p:cNvSpPr>
            <a:spLocks/>
          </p:cNvSpPr>
          <p:nvPr/>
        </p:nvSpPr>
        <p:spPr bwMode="auto">
          <a:xfrm>
            <a:off x="2895256" y="1851223"/>
            <a:ext cx="2622581" cy="1738017"/>
          </a:xfrm>
          <a:custGeom>
            <a:avLst/>
            <a:gdLst>
              <a:gd name="T0" fmla="*/ 785 w 817"/>
              <a:gd name="T1" fmla="*/ 140 h 541"/>
              <a:gd name="T2" fmla="*/ 677 w 817"/>
              <a:gd name="T3" fmla="*/ 363 h 541"/>
              <a:gd name="T4" fmla="*/ 254 w 817"/>
              <a:gd name="T5" fmla="*/ 509 h 541"/>
              <a:gd name="T6" fmla="*/ 32 w 817"/>
              <a:gd name="T7" fmla="*/ 401 h 541"/>
              <a:gd name="T8" fmla="*/ 32 w 817"/>
              <a:gd name="T9" fmla="*/ 401 h 541"/>
              <a:gd name="T10" fmla="*/ 140 w 817"/>
              <a:gd name="T11" fmla="*/ 179 h 541"/>
              <a:gd name="T12" fmla="*/ 562 w 817"/>
              <a:gd name="T13" fmla="*/ 32 h 541"/>
              <a:gd name="T14" fmla="*/ 785 w 817"/>
              <a:gd name="T15" fmla="*/ 140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7" h="541">
                <a:moveTo>
                  <a:pt x="785" y="140"/>
                </a:moveTo>
                <a:cubicBezTo>
                  <a:pt x="817" y="231"/>
                  <a:pt x="768" y="331"/>
                  <a:pt x="677" y="363"/>
                </a:cubicBezTo>
                <a:cubicBezTo>
                  <a:pt x="254" y="509"/>
                  <a:pt x="254" y="509"/>
                  <a:pt x="254" y="509"/>
                </a:cubicBezTo>
                <a:cubicBezTo>
                  <a:pt x="163" y="541"/>
                  <a:pt x="63" y="493"/>
                  <a:pt x="32" y="401"/>
                </a:cubicBezTo>
                <a:cubicBezTo>
                  <a:pt x="32" y="401"/>
                  <a:pt x="32" y="401"/>
                  <a:pt x="32" y="401"/>
                </a:cubicBezTo>
                <a:cubicBezTo>
                  <a:pt x="0" y="310"/>
                  <a:pt x="48" y="210"/>
                  <a:pt x="140" y="179"/>
                </a:cubicBezTo>
                <a:cubicBezTo>
                  <a:pt x="562" y="32"/>
                  <a:pt x="562" y="32"/>
                  <a:pt x="562" y="32"/>
                </a:cubicBezTo>
                <a:cubicBezTo>
                  <a:pt x="654" y="0"/>
                  <a:pt x="753" y="49"/>
                  <a:pt x="785" y="140"/>
                </a:cubicBezTo>
                <a:close/>
              </a:path>
            </a:pathLst>
          </a:custGeom>
          <a:solidFill>
            <a:schemeClr val="tx1">
              <a:alpha val="30000"/>
            </a:schemeClr>
          </a:solidFill>
          <a:ln w="9525">
            <a:noFill/>
            <a:round/>
            <a:headEnd/>
            <a:tailEnd/>
          </a:ln>
          <a:effectLst>
            <a:softEdge rad="457200"/>
          </a:effectLst>
        </p:spPr>
        <p:txBody>
          <a:bodyPr/>
          <a:lstStyle/>
          <a:p>
            <a:pPr defTabSz="1219048">
              <a:defRPr/>
            </a:pPr>
            <a:endParaRPr lang="en-IN" sz="24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2476364A-7060-96C7-1BB6-AD82DF2469FD}"/>
              </a:ext>
            </a:extLst>
          </p:cNvPr>
          <p:cNvSpPr>
            <a:spLocks/>
          </p:cNvSpPr>
          <p:nvPr/>
        </p:nvSpPr>
        <p:spPr bwMode="auto">
          <a:xfrm>
            <a:off x="2640014" y="1287463"/>
            <a:ext cx="2622550" cy="1738312"/>
          </a:xfrm>
          <a:custGeom>
            <a:avLst/>
            <a:gdLst>
              <a:gd name="T0" fmla="*/ 785 w 817"/>
              <a:gd name="T1" fmla="*/ 140 h 541"/>
              <a:gd name="T2" fmla="*/ 677 w 817"/>
              <a:gd name="T3" fmla="*/ 363 h 541"/>
              <a:gd name="T4" fmla="*/ 254 w 817"/>
              <a:gd name="T5" fmla="*/ 509 h 541"/>
              <a:gd name="T6" fmla="*/ 32 w 817"/>
              <a:gd name="T7" fmla="*/ 401 h 541"/>
              <a:gd name="T8" fmla="*/ 32 w 817"/>
              <a:gd name="T9" fmla="*/ 401 h 541"/>
              <a:gd name="T10" fmla="*/ 140 w 817"/>
              <a:gd name="T11" fmla="*/ 179 h 541"/>
              <a:gd name="T12" fmla="*/ 562 w 817"/>
              <a:gd name="T13" fmla="*/ 32 h 541"/>
              <a:gd name="T14" fmla="*/ 785 w 817"/>
              <a:gd name="T15" fmla="*/ 140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7" h="541">
                <a:moveTo>
                  <a:pt x="785" y="140"/>
                </a:moveTo>
                <a:cubicBezTo>
                  <a:pt x="817" y="231"/>
                  <a:pt x="768" y="331"/>
                  <a:pt x="677" y="363"/>
                </a:cubicBezTo>
                <a:cubicBezTo>
                  <a:pt x="254" y="509"/>
                  <a:pt x="254" y="509"/>
                  <a:pt x="254" y="509"/>
                </a:cubicBezTo>
                <a:cubicBezTo>
                  <a:pt x="163" y="541"/>
                  <a:pt x="63" y="493"/>
                  <a:pt x="32" y="401"/>
                </a:cubicBezTo>
                <a:cubicBezTo>
                  <a:pt x="32" y="401"/>
                  <a:pt x="32" y="401"/>
                  <a:pt x="32" y="401"/>
                </a:cubicBezTo>
                <a:cubicBezTo>
                  <a:pt x="0" y="310"/>
                  <a:pt x="48" y="210"/>
                  <a:pt x="140" y="179"/>
                </a:cubicBezTo>
                <a:cubicBezTo>
                  <a:pt x="562" y="32"/>
                  <a:pt x="562" y="32"/>
                  <a:pt x="562" y="32"/>
                </a:cubicBezTo>
                <a:cubicBezTo>
                  <a:pt x="654" y="0"/>
                  <a:pt x="753" y="49"/>
                  <a:pt x="785" y="140"/>
                </a:cubicBezTo>
                <a:close/>
              </a:path>
            </a:pathLst>
          </a:custGeom>
          <a:gradFill>
            <a:gsLst>
              <a:gs pos="0">
                <a:srgbClr val="0432FF"/>
              </a:gs>
              <a:gs pos="86000">
                <a:schemeClr val="accent1">
                  <a:lumMod val="75000"/>
                </a:schemeClr>
              </a:gs>
            </a:gsLst>
            <a:lin ang="7800000" scaled="0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defTabSz="1219048">
              <a:defRPr/>
            </a:pPr>
            <a:endParaRPr lang="en-IN" sz="24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98" name="Freeform 9">
            <a:extLst>
              <a:ext uri="{FF2B5EF4-FFF2-40B4-BE49-F238E27FC236}">
                <a16:creationId xmlns:a16="http://schemas.microsoft.com/office/drawing/2014/main" id="{61289608-5125-8567-F989-129F393D3915}"/>
              </a:ext>
            </a:extLst>
          </p:cNvPr>
          <p:cNvSpPr>
            <a:spLocks/>
          </p:cNvSpPr>
          <p:nvPr/>
        </p:nvSpPr>
        <p:spPr bwMode="auto">
          <a:xfrm>
            <a:off x="7498933" y="4081846"/>
            <a:ext cx="1900525" cy="1259502"/>
          </a:xfrm>
          <a:custGeom>
            <a:avLst/>
            <a:gdLst>
              <a:gd name="T0" fmla="*/ 785 w 817"/>
              <a:gd name="T1" fmla="*/ 140 h 541"/>
              <a:gd name="T2" fmla="*/ 677 w 817"/>
              <a:gd name="T3" fmla="*/ 363 h 541"/>
              <a:gd name="T4" fmla="*/ 254 w 817"/>
              <a:gd name="T5" fmla="*/ 509 h 541"/>
              <a:gd name="T6" fmla="*/ 32 w 817"/>
              <a:gd name="T7" fmla="*/ 401 h 541"/>
              <a:gd name="T8" fmla="*/ 32 w 817"/>
              <a:gd name="T9" fmla="*/ 401 h 541"/>
              <a:gd name="T10" fmla="*/ 140 w 817"/>
              <a:gd name="T11" fmla="*/ 179 h 541"/>
              <a:gd name="T12" fmla="*/ 562 w 817"/>
              <a:gd name="T13" fmla="*/ 32 h 541"/>
              <a:gd name="T14" fmla="*/ 785 w 817"/>
              <a:gd name="T15" fmla="*/ 140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7" h="541">
                <a:moveTo>
                  <a:pt x="785" y="140"/>
                </a:moveTo>
                <a:cubicBezTo>
                  <a:pt x="817" y="231"/>
                  <a:pt x="768" y="331"/>
                  <a:pt x="677" y="363"/>
                </a:cubicBezTo>
                <a:cubicBezTo>
                  <a:pt x="254" y="509"/>
                  <a:pt x="254" y="509"/>
                  <a:pt x="254" y="509"/>
                </a:cubicBezTo>
                <a:cubicBezTo>
                  <a:pt x="163" y="541"/>
                  <a:pt x="63" y="493"/>
                  <a:pt x="32" y="401"/>
                </a:cubicBezTo>
                <a:cubicBezTo>
                  <a:pt x="32" y="401"/>
                  <a:pt x="32" y="401"/>
                  <a:pt x="32" y="401"/>
                </a:cubicBezTo>
                <a:cubicBezTo>
                  <a:pt x="0" y="310"/>
                  <a:pt x="48" y="210"/>
                  <a:pt x="140" y="179"/>
                </a:cubicBezTo>
                <a:cubicBezTo>
                  <a:pt x="562" y="32"/>
                  <a:pt x="562" y="32"/>
                  <a:pt x="562" y="32"/>
                </a:cubicBezTo>
                <a:cubicBezTo>
                  <a:pt x="654" y="0"/>
                  <a:pt x="753" y="49"/>
                  <a:pt x="785" y="140"/>
                </a:cubicBezTo>
                <a:close/>
              </a:path>
            </a:pathLst>
          </a:custGeom>
          <a:gradFill>
            <a:gsLst>
              <a:gs pos="0">
                <a:srgbClr val="0432FF"/>
              </a:gs>
              <a:gs pos="86000">
                <a:schemeClr val="accent1">
                  <a:lumMod val="75000"/>
                </a:schemeClr>
              </a:gs>
            </a:gsLst>
            <a:lin ang="7800000" scaled="0"/>
          </a:gradFill>
          <a:ln w="9525">
            <a:noFill/>
            <a:round/>
            <a:headEnd/>
            <a:tailEnd/>
          </a:ln>
          <a:effectLst>
            <a:softEdge rad="381000"/>
          </a:effectLst>
        </p:spPr>
        <p:txBody>
          <a:bodyPr/>
          <a:lstStyle/>
          <a:p>
            <a:pPr defTabSz="1219048">
              <a:defRPr/>
            </a:pPr>
            <a:endParaRPr lang="en-IN" sz="2400">
              <a:solidFill>
                <a:prstClr val="black"/>
              </a:solidFill>
              <a:latin typeface="Segoe UI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50">
        <p15:prstTrans prst="peelOff"/>
      </p:transition>
    </mc:Choice>
    <mc:Fallback xmlns="">
      <p:transition spd="slow" advTm="25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Two women standing in front of a sign&#10;&#10;Description automatically generated">
            <a:extLst>
              <a:ext uri="{FF2B5EF4-FFF2-40B4-BE49-F238E27FC236}">
                <a16:creationId xmlns:a16="http://schemas.microsoft.com/office/drawing/2014/main" id="{F99758BB-C323-7027-563E-14E0ADB1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" y="0"/>
            <a:ext cx="10844431" cy="6858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1818284">
            <a:off x="8846780" y="-1491052"/>
            <a:ext cx="2361395" cy="10587968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2985317" y="-4856676"/>
            <a:ext cx="183141" cy="7369175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0750574" y="2942174"/>
            <a:ext cx="2129469" cy="5046614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45F1CDC1-3D1A-777C-84D4-F537DFB4E7D0}"/>
              </a:ext>
            </a:extLst>
          </p:cNvPr>
          <p:cNvSpPr txBox="1"/>
          <p:nvPr/>
        </p:nvSpPr>
        <p:spPr>
          <a:xfrm>
            <a:off x="188519" y="5184771"/>
            <a:ext cx="4655577" cy="654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22"/>
              </a:lnSpc>
            </a:pPr>
            <a:r>
              <a:rPr lang="en-US" sz="4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8D5FB85-73D6-4494-F0FE-2D539D1BA8BE}"/>
              </a:ext>
            </a:extLst>
          </p:cNvPr>
          <p:cNvGrpSpPr/>
          <p:nvPr/>
        </p:nvGrpSpPr>
        <p:grpSpPr>
          <a:xfrm>
            <a:off x="7785990" y="1567146"/>
            <a:ext cx="4187244" cy="3723710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E76FC5B-2828-0669-4BC2-7EBE989244A7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3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 sz="1200"/>
            </a:p>
          </p:txBody>
        </p:sp>
      </p:grpSp>
      <p:sp>
        <p:nvSpPr>
          <p:cNvPr id="18" name="Google Shape;152;p25">
            <a:extLst>
              <a:ext uri="{FF2B5EF4-FFF2-40B4-BE49-F238E27FC236}">
                <a16:creationId xmlns:a16="http://schemas.microsoft.com/office/drawing/2014/main" id="{B4435876-9A3C-1282-B6D2-539DA11F6FAE}"/>
              </a:ext>
            </a:extLst>
          </p:cNvPr>
          <p:cNvSpPr/>
          <p:nvPr/>
        </p:nvSpPr>
        <p:spPr>
          <a:xfrm>
            <a:off x="791478" y="2006601"/>
            <a:ext cx="6916822" cy="5495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19" name="Google Shape;154;p25">
            <a:extLst>
              <a:ext uri="{FF2B5EF4-FFF2-40B4-BE49-F238E27FC236}">
                <a16:creationId xmlns:a16="http://schemas.microsoft.com/office/drawing/2014/main" id="{C72486F9-DB46-69EA-C469-02BFB121C5E4}"/>
              </a:ext>
            </a:extLst>
          </p:cNvPr>
          <p:cNvSpPr txBox="1">
            <a:spLocks/>
          </p:cNvSpPr>
          <p:nvPr/>
        </p:nvSpPr>
        <p:spPr>
          <a:xfrm>
            <a:off x="1021397" y="2006601"/>
            <a:ext cx="6686903" cy="45561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SVN-Gilroy" panose="00000500000000000000" pitchFamily="50" charset="0"/>
              </a:rPr>
              <a:t>A. Yes, </a:t>
            </a:r>
            <a:r>
              <a:rPr lang="en-US" sz="2800" dirty="0" err="1">
                <a:latin typeface="SVN-Gilroy" panose="00000500000000000000" pitchFamily="50" charset="0"/>
              </a:rPr>
              <a:t>Mr</a:t>
            </a:r>
            <a:r>
              <a:rPr lang="en-US" sz="2800" dirty="0">
                <a:latin typeface="SVN-Gilroy" panose="00000500000000000000" pitchFamily="50" charset="0"/>
              </a:rPr>
              <a:t>, Doyle wants it done by noon.</a:t>
            </a:r>
          </a:p>
        </p:txBody>
      </p:sp>
      <p:sp>
        <p:nvSpPr>
          <p:cNvPr id="20" name="Google Shape;154;p25">
            <a:extLst>
              <a:ext uri="{FF2B5EF4-FFF2-40B4-BE49-F238E27FC236}">
                <a16:creationId xmlns:a16="http://schemas.microsoft.com/office/drawing/2014/main" id="{8355B491-B09B-1469-4EBB-EB8F782CE051}"/>
              </a:ext>
            </a:extLst>
          </p:cNvPr>
          <p:cNvSpPr txBox="1">
            <a:spLocks/>
          </p:cNvSpPr>
          <p:nvPr/>
        </p:nvSpPr>
        <p:spPr>
          <a:xfrm>
            <a:off x="1021398" y="2826519"/>
            <a:ext cx="4688522" cy="35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800" dirty="0">
                <a:latin typeface="SVN-Gilroy" pitchFamily="2" charset="77"/>
              </a:rPr>
              <a:t>B. The line’s over there.</a:t>
            </a:r>
            <a:endParaRPr lang="en-US" sz="28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21" name="Google Shape;152;p25">
            <a:extLst>
              <a:ext uri="{FF2B5EF4-FFF2-40B4-BE49-F238E27FC236}">
                <a16:creationId xmlns:a16="http://schemas.microsoft.com/office/drawing/2014/main" id="{2B78CF67-EE12-E63C-77FB-161E5C98A451}"/>
              </a:ext>
            </a:extLst>
          </p:cNvPr>
          <p:cNvSpPr/>
          <p:nvPr/>
        </p:nvSpPr>
        <p:spPr>
          <a:xfrm>
            <a:off x="791476" y="2819109"/>
            <a:ext cx="6916292" cy="5495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C9D6E149-1A34-4896-CED5-0C2BD35E9EBB}"/>
              </a:ext>
            </a:extLst>
          </p:cNvPr>
          <p:cNvSpPr/>
          <p:nvPr/>
        </p:nvSpPr>
        <p:spPr>
          <a:xfrm>
            <a:off x="782629" y="972854"/>
            <a:ext cx="8734200" cy="81710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SVN-Gilroy" pitchFamily="2" charset="77"/>
              </a:rPr>
              <a:t>Tomorrow is the deadline for this project, isn’t it?</a:t>
            </a: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4D637064-7ED5-CAF7-798D-2CABDF0FEAFC}"/>
              </a:ext>
            </a:extLst>
          </p:cNvPr>
          <p:cNvSpPr/>
          <p:nvPr/>
        </p:nvSpPr>
        <p:spPr>
          <a:xfrm>
            <a:off x="756056" y="696760"/>
            <a:ext cx="8683082" cy="13681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0037F4"/>
                </a:solidFill>
                <a:latin typeface="SVN-Gilroy" pitchFamily="2" charset="77"/>
              </a:rPr>
              <a:t>Tomorrow is the deadline </a:t>
            </a:r>
            <a:r>
              <a:rPr lang="en-US" sz="2800" b="1" dirty="0">
                <a:solidFill>
                  <a:schemeClr val="tx1"/>
                </a:solidFill>
                <a:latin typeface="SVN-Gilroy" pitchFamily="2" charset="77"/>
              </a:rPr>
              <a:t>for this project, isn’t it?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58F15-150C-DC10-D2AC-69A4BA0BA070}"/>
              </a:ext>
            </a:extLst>
          </p:cNvPr>
          <p:cNvSpPr txBox="1"/>
          <p:nvPr/>
        </p:nvSpPr>
        <p:spPr>
          <a:xfrm>
            <a:off x="411693" y="3608190"/>
            <a:ext cx="6936213" cy="25439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VN" sz="2600" b="1" dirty="0">
                <a:solidFill>
                  <a:srgbClr val="0037F4"/>
                </a:solidFill>
                <a:latin typeface="SVN-Gilroy XBold" pitchFamily="2" charset="77"/>
              </a:rPr>
              <a:t>Lưu ý:</a:t>
            </a:r>
          </a:p>
          <a:p>
            <a:pPr marL="285764" indent="-285764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2600" dirty="0">
                <a:latin typeface="SVN-Gilroy" pitchFamily="2" charset="77"/>
              </a:rPr>
              <a:t>Ở câu hỏi: Lắng nghe cụm từ quan trọng ở đầu hoặc giữa câu.</a:t>
            </a:r>
            <a:endParaRPr lang="en-US" sz="2600" dirty="0">
              <a:latin typeface="SVN-Gilroy" pitchFamily="2" charset="77"/>
            </a:endParaRPr>
          </a:p>
          <a:p>
            <a:pPr marL="285764" indent="-285764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2600" dirty="0">
                <a:latin typeface="SVN-Gilroy" pitchFamily="2" charset="77"/>
              </a:rPr>
              <a:t>Ở đáp án đúng: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Dựa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vào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cụm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từ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quan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trọng</a:t>
            </a:r>
            <a:r>
              <a:rPr lang="en-US" sz="2600" dirty="0">
                <a:latin typeface="SVN-Gilroy" pitchFamily="2" charset="77"/>
              </a:rPr>
              <a:t> ở </a:t>
            </a:r>
            <a:r>
              <a:rPr lang="en-US" sz="2600" dirty="0" err="1">
                <a:latin typeface="SVN-Gilroy" pitchFamily="2" charset="77"/>
              </a:rPr>
              <a:t>câu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hỏi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để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trả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lời</a:t>
            </a:r>
            <a:r>
              <a:rPr lang="en-US" sz="2600" dirty="0">
                <a:latin typeface="SVN-Gilroy" pitchFamily="2" charset="77"/>
              </a:rPr>
              <a:t>.</a:t>
            </a:r>
            <a:endParaRPr lang="en-VN" sz="2600" dirty="0">
              <a:latin typeface="SVN-Gilroy" pitchFamily="2" charset="77"/>
            </a:endParaRPr>
          </a:p>
        </p:txBody>
      </p:sp>
      <p:sp>
        <p:nvSpPr>
          <p:cNvPr id="11" name="Google Shape;152;p25">
            <a:extLst>
              <a:ext uri="{FF2B5EF4-FFF2-40B4-BE49-F238E27FC236}">
                <a16:creationId xmlns:a16="http://schemas.microsoft.com/office/drawing/2014/main" id="{6C34529E-3578-4126-6DAA-49826B4E1985}"/>
              </a:ext>
            </a:extLst>
          </p:cNvPr>
          <p:cNvSpPr/>
          <p:nvPr/>
        </p:nvSpPr>
        <p:spPr>
          <a:xfrm>
            <a:off x="792006" y="2006601"/>
            <a:ext cx="6916293" cy="549507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25" name="Google Shape;154;p25">
            <a:extLst>
              <a:ext uri="{FF2B5EF4-FFF2-40B4-BE49-F238E27FC236}">
                <a16:creationId xmlns:a16="http://schemas.microsoft.com/office/drawing/2014/main" id="{61687400-5F08-A2E8-AEF5-DF48152A866B}"/>
              </a:ext>
            </a:extLst>
          </p:cNvPr>
          <p:cNvSpPr txBox="1">
            <a:spLocks/>
          </p:cNvSpPr>
          <p:nvPr/>
        </p:nvSpPr>
        <p:spPr>
          <a:xfrm>
            <a:off x="1021926" y="2007111"/>
            <a:ext cx="6764068" cy="455615"/>
          </a:xfrm>
          <a:prstGeom prst="rect">
            <a:avLst/>
          </a:prstGeom>
          <a:noFill/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SVN-Gilroy" panose="00000500000000000000" pitchFamily="50" charset="0"/>
              </a:rPr>
              <a:t>A. </a:t>
            </a:r>
            <a:r>
              <a:rPr lang="en-US" sz="2800" u="sng" dirty="0">
                <a:latin typeface="SVN-Gilroy" panose="00000500000000000000" pitchFamily="50" charset="0"/>
              </a:rPr>
              <a:t>Yes, </a:t>
            </a:r>
            <a:r>
              <a:rPr lang="en-US" sz="2800" u="sng" dirty="0" err="1">
                <a:latin typeface="SVN-Gilroy" panose="00000500000000000000" pitchFamily="50" charset="0"/>
              </a:rPr>
              <a:t>Mr</a:t>
            </a:r>
            <a:r>
              <a:rPr lang="en-US" sz="2800" u="sng" dirty="0">
                <a:latin typeface="SVN-Gilroy" panose="00000500000000000000" pitchFamily="50" charset="0"/>
              </a:rPr>
              <a:t>, Doyle wants it done by noon.</a:t>
            </a:r>
          </a:p>
        </p:txBody>
      </p:sp>
      <p:grpSp>
        <p:nvGrpSpPr>
          <p:cNvPr id="8" name="Group 8"/>
          <p:cNvGrpSpPr/>
          <p:nvPr/>
        </p:nvGrpSpPr>
        <p:grpSpPr>
          <a:xfrm rot="1818284">
            <a:off x="6356271" y="3546410"/>
            <a:ext cx="183141" cy="7369175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DE74290D-058F-55EF-6B11-FFCFF539B06E}"/>
              </a:ext>
            </a:extLst>
          </p:cNvPr>
          <p:cNvGrpSpPr/>
          <p:nvPr/>
        </p:nvGrpSpPr>
        <p:grpSpPr>
          <a:xfrm>
            <a:off x="304682" y="316916"/>
            <a:ext cx="662462" cy="625546"/>
            <a:chOff x="0" y="0"/>
            <a:chExt cx="812800" cy="8128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CA83BDF-F8B9-2BEC-C8D8-D6F0B69612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VN" sz="1200" dirty="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35CCC38-B455-F43F-976D-FAE20C68614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 dirty="0">
                  <a:solidFill>
                    <a:srgbClr val="FFFFFF"/>
                  </a:solidFill>
                  <a:latin typeface="SVN-Gilroy XBold" pitchFamily="2" charset="77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342232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/>
      <p:bldP spid="23" grpId="0" animBg="1"/>
      <p:bldP spid="24" grpId="0" animBg="1"/>
      <p:bldP spid="11" grpId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Two women standing in front of a sign&#10;&#10;Description automatically generated">
            <a:extLst>
              <a:ext uri="{FF2B5EF4-FFF2-40B4-BE49-F238E27FC236}">
                <a16:creationId xmlns:a16="http://schemas.microsoft.com/office/drawing/2014/main" id="{F99758BB-C323-7027-563E-14E0ADB1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" y="0"/>
            <a:ext cx="10844431" cy="6858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1818284">
            <a:off x="8846780" y="-1491052"/>
            <a:ext cx="2361395" cy="10587968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2985317" y="-4856676"/>
            <a:ext cx="183141" cy="7369175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0750574" y="2942174"/>
            <a:ext cx="2129469" cy="5046614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45F1CDC1-3D1A-777C-84D4-F537DFB4E7D0}"/>
              </a:ext>
            </a:extLst>
          </p:cNvPr>
          <p:cNvSpPr txBox="1"/>
          <p:nvPr/>
        </p:nvSpPr>
        <p:spPr>
          <a:xfrm>
            <a:off x="188519" y="5184771"/>
            <a:ext cx="4655577" cy="654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22"/>
              </a:lnSpc>
            </a:pPr>
            <a:r>
              <a:rPr lang="en-US" sz="4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8D5FB85-73D6-4494-F0FE-2D539D1BA8BE}"/>
              </a:ext>
            </a:extLst>
          </p:cNvPr>
          <p:cNvGrpSpPr/>
          <p:nvPr/>
        </p:nvGrpSpPr>
        <p:grpSpPr>
          <a:xfrm>
            <a:off x="7785990" y="1567146"/>
            <a:ext cx="4187244" cy="3723710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E76FC5B-2828-0669-4BC2-7EBE989244A7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3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 sz="1200"/>
            </a:p>
          </p:txBody>
        </p:sp>
      </p:grpSp>
      <p:sp>
        <p:nvSpPr>
          <p:cNvPr id="18" name="Google Shape;152;p25">
            <a:extLst>
              <a:ext uri="{FF2B5EF4-FFF2-40B4-BE49-F238E27FC236}">
                <a16:creationId xmlns:a16="http://schemas.microsoft.com/office/drawing/2014/main" id="{B4435876-9A3C-1282-B6D2-539DA11F6FAE}"/>
              </a:ext>
            </a:extLst>
          </p:cNvPr>
          <p:cNvSpPr/>
          <p:nvPr/>
        </p:nvSpPr>
        <p:spPr>
          <a:xfrm>
            <a:off x="791478" y="2354371"/>
            <a:ext cx="5335929" cy="5495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19" name="Google Shape;154;p25">
            <a:extLst>
              <a:ext uri="{FF2B5EF4-FFF2-40B4-BE49-F238E27FC236}">
                <a16:creationId xmlns:a16="http://schemas.microsoft.com/office/drawing/2014/main" id="{C72486F9-DB46-69EA-C469-02BFB121C5E4}"/>
              </a:ext>
            </a:extLst>
          </p:cNvPr>
          <p:cNvSpPr txBox="1">
            <a:spLocks/>
          </p:cNvSpPr>
          <p:nvPr/>
        </p:nvSpPr>
        <p:spPr>
          <a:xfrm>
            <a:off x="1021397" y="2354881"/>
            <a:ext cx="6686903" cy="45561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SVN-Gilroy" panose="00000500000000000000" pitchFamily="50" charset="0"/>
              </a:rPr>
              <a:t>A. I’m seriously considering it.</a:t>
            </a:r>
          </a:p>
        </p:txBody>
      </p:sp>
      <p:sp>
        <p:nvSpPr>
          <p:cNvPr id="20" name="Google Shape;154;p25">
            <a:extLst>
              <a:ext uri="{FF2B5EF4-FFF2-40B4-BE49-F238E27FC236}">
                <a16:creationId xmlns:a16="http://schemas.microsoft.com/office/drawing/2014/main" id="{8355B491-B09B-1469-4EBB-EB8F782CE051}"/>
              </a:ext>
            </a:extLst>
          </p:cNvPr>
          <p:cNvSpPr txBox="1">
            <a:spLocks/>
          </p:cNvSpPr>
          <p:nvPr/>
        </p:nvSpPr>
        <p:spPr>
          <a:xfrm>
            <a:off x="1021398" y="3184974"/>
            <a:ext cx="4688522" cy="35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800" dirty="0">
                <a:latin typeface="SVN-Gilroy" pitchFamily="2" charset="77"/>
              </a:rPr>
              <a:t>B. The department head.</a:t>
            </a:r>
            <a:endParaRPr lang="en-US" sz="28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21" name="Google Shape;152;p25">
            <a:extLst>
              <a:ext uri="{FF2B5EF4-FFF2-40B4-BE49-F238E27FC236}">
                <a16:creationId xmlns:a16="http://schemas.microsoft.com/office/drawing/2014/main" id="{2B78CF67-EE12-E63C-77FB-161E5C98A451}"/>
              </a:ext>
            </a:extLst>
          </p:cNvPr>
          <p:cNvSpPr/>
          <p:nvPr/>
        </p:nvSpPr>
        <p:spPr>
          <a:xfrm>
            <a:off x="791476" y="3177564"/>
            <a:ext cx="5327990" cy="5495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C9D6E149-1A34-4896-CED5-0C2BD35E9EBB}"/>
              </a:ext>
            </a:extLst>
          </p:cNvPr>
          <p:cNvSpPr/>
          <p:nvPr/>
        </p:nvSpPr>
        <p:spPr>
          <a:xfrm>
            <a:off x="782628" y="972854"/>
            <a:ext cx="8840178" cy="81710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SVN-Gilroy" pitchFamily="2" charset="77"/>
              </a:rPr>
              <a:t>You’re going to accept the supervisory position, aren’t you?</a:t>
            </a: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4D637064-7ED5-CAF7-798D-2CABDF0FEAFC}"/>
              </a:ext>
            </a:extLst>
          </p:cNvPr>
          <p:cNvSpPr/>
          <p:nvPr/>
        </p:nvSpPr>
        <p:spPr>
          <a:xfrm>
            <a:off x="756056" y="696697"/>
            <a:ext cx="8339819" cy="13681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0037F4"/>
                </a:solidFill>
                <a:latin typeface="SVN-Gilroy" pitchFamily="2" charset="77"/>
              </a:rPr>
              <a:t>You’re going to accept </a:t>
            </a:r>
            <a:r>
              <a:rPr lang="en-US" sz="2800" b="1" dirty="0">
                <a:solidFill>
                  <a:schemeClr val="tx1"/>
                </a:solidFill>
                <a:latin typeface="SVN-Gilroy" pitchFamily="2" charset="77"/>
              </a:rPr>
              <a:t>the</a:t>
            </a:r>
            <a:r>
              <a:rPr lang="en-US" sz="2800" b="1" dirty="0">
                <a:solidFill>
                  <a:srgbClr val="0037F4"/>
                </a:solidFill>
                <a:latin typeface="SVN-Gilroy" pitchFamily="2" charset="77"/>
              </a:rPr>
              <a:t> supervisory position, </a:t>
            </a:r>
            <a:r>
              <a:rPr lang="en-US" sz="2800" b="1" dirty="0">
                <a:solidFill>
                  <a:schemeClr val="tx1"/>
                </a:solidFill>
                <a:latin typeface="SVN-Gilroy" pitchFamily="2" charset="77"/>
              </a:rPr>
              <a:t>aren’t you?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58F15-150C-DC10-D2AC-69A4BA0BA070}"/>
              </a:ext>
            </a:extLst>
          </p:cNvPr>
          <p:cNvSpPr txBox="1"/>
          <p:nvPr/>
        </p:nvSpPr>
        <p:spPr>
          <a:xfrm>
            <a:off x="411693" y="3733800"/>
            <a:ext cx="6644745" cy="25439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VN" sz="2600" b="1" dirty="0">
                <a:solidFill>
                  <a:srgbClr val="0037F4"/>
                </a:solidFill>
                <a:latin typeface="SVN-Gilroy XBold" pitchFamily="2" charset="77"/>
              </a:rPr>
              <a:t>Lưu ý:</a:t>
            </a:r>
          </a:p>
          <a:p>
            <a:pPr marL="285764" indent="-285764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2600" dirty="0">
                <a:latin typeface="SVN-Gilroy" pitchFamily="2" charset="77"/>
              </a:rPr>
              <a:t>Ở câu hỏi: Lắng nghe cụm từ quan trọng ở đầu hoặc giữa câu.</a:t>
            </a:r>
            <a:endParaRPr lang="en-US" sz="2600" dirty="0">
              <a:latin typeface="SVN-Gilroy" pitchFamily="2" charset="77"/>
            </a:endParaRPr>
          </a:p>
          <a:p>
            <a:pPr marL="285764" indent="-285764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2600" dirty="0">
                <a:latin typeface="SVN-Gilroy" pitchFamily="2" charset="77"/>
              </a:rPr>
              <a:t>Ở đáp án đúng: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Dựa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vào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cụm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từ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quan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trọng</a:t>
            </a:r>
            <a:r>
              <a:rPr lang="en-US" sz="2600" dirty="0">
                <a:latin typeface="SVN-Gilroy" pitchFamily="2" charset="77"/>
              </a:rPr>
              <a:t> ở </a:t>
            </a:r>
            <a:r>
              <a:rPr lang="en-US" sz="2600" dirty="0" err="1">
                <a:latin typeface="SVN-Gilroy" pitchFamily="2" charset="77"/>
              </a:rPr>
              <a:t>câu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hỏi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để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trả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lời</a:t>
            </a:r>
            <a:r>
              <a:rPr lang="en-US" sz="2600" dirty="0">
                <a:latin typeface="SVN-Gilroy" pitchFamily="2" charset="77"/>
              </a:rPr>
              <a:t>.</a:t>
            </a:r>
            <a:endParaRPr lang="en-VN" sz="2600" dirty="0">
              <a:latin typeface="SVN-Gilroy" pitchFamily="2" charset="77"/>
            </a:endParaRPr>
          </a:p>
        </p:txBody>
      </p:sp>
      <p:sp>
        <p:nvSpPr>
          <p:cNvPr id="11" name="Google Shape;152;p25">
            <a:extLst>
              <a:ext uri="{FF2B5EF4-FFF2-40B4-BE49-F238E27FC236}">
                <a16:creationId xmlns:a16="http://schemas.microsoft.com/office/drawing/2014/main" id="{6C34529E-3578-4126-6DAA-49826B4E1985}"/>
              </a:ext>
            </a:extLst>
          </p:cNvPr>
          <p:cNvSpPr/>
          <p:nvPr/>
        </p:nvSpPr>
        <p:spPr>
          <a:xfrm>
            <a:off x="792003" y="2356588"/>
            <a:ext cx="5335931" cy="549507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25" name="Google Shape;154;p25">
            <a:extLst>
              <a:ext uri="{FF2B5EF4-FFF2-40B4-BE49-F238E27FC236}">
                <a16:creationId xmlns:a16="http://schemas.microsoft.com/office/drawing/2014/main" id="{61687400-5F08-A2E8-AEF5-DF48152A866B}"/>
              </a:ext>
            </a:extLst>
          </p:cNvPr>
          <p:cNvSpPr txBox="1">
            <a:spLocks/>
          </p:cNvSpPr>
          <p:nvPr/>
        </p:nvSpPr>
        <p:spPr>
          <a:xfrm>
            <a:off x="1021923" y="2365565"/>
            <a:ext cx="6764068" cy="455615"/>
          </a:xfrm>
          <a:prstGeom prst="rect">
            <a:avLst/>
          </a:prstGeom>
          <a:noFill/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SVN-Gilroy" panose="00000500000000000000" pitchFamily="50" charset="0"/>
              </a:rPr>
              <a:t>A. </a:t>
            </a:r>
            <a:r>
              <a:rPr lang="en-US" sz="2800" u="sng" dirty="0">
                <a:latin typeface="SVN-Gilroy" panose="00000500000000000000" pitchFamily="50" charset="0"/>
              </a:rPr>
              <a:t>I’m seriously considering it.</a:t>
            </a:r>
          </a:p>
        </p:txBody>
      </p:sp>
      <p:grpSp>
        <p:nvGrpSpPr>
          <p:cNvPr id="8" name="Group 8"/>
          <p:cNvGrpSpPr/>
          <p:nvPr/>
        </p:nvGrpSpPr>
        <p:grpSpPr>
          <a:xfrm rot="1818284">
            <a:off x="6356271" y="3546410"/>
            <a:ext cx="183141" cy="7369175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DE74290D-058F-55EF-6B11-FFCFF539B06E}"/>
              </a:ext>
            </a:extLst>
          </p:cNvPr>
          <p:cNvGrpSpPr/>
          <p:nvPr/>
        </p:nvGrpSpPr>
        <p:grpSpPr>
          <a:xfrm>
            <a:off x="304682" y="316916"/>
            <a:ext cx="662462" cy="625546"/>
            <a:chOff x="0" y="0"/>
            <a:chExt cx="812800" cy="8128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CA83BDF-F8B9-2BEC-C8D8-D6F0B69612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VN" sz="1200" dirty="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35CCC38-B455-F43F-976D-FAE20C68614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 dirty="0">
                  <a:solidFill>
                    <a:srgbClr val="FFFFFF"/>
                  </a:solidFill>
                  <a:latin typeface="SVN-Gilroy XBold" pitchFamily="2" charset="77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3414346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/>
      <p:bldP spid="23" grpId="0" animBg="1"/>
      <p:bldP spid="24" grpId="0" animBg="1"/>
      <p:bldP spid="11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Two women standing in front of a sign&#10;&#10;Description automatically generated">
            <a:extLst>
              <a:ext uri="{FF2B5EF4-FFF2-40B4-BE49-F238E27FC236}">
                <a16:creationId xmlns:a16="http://schemas.microsoft.com/office/drawing/2014/main" id="{F99758BB-C323-7027-563E-14E0ADB1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" y="0"/>
            <a:ext cx="10844431" cy="6858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1818284">
            <a:off x="12985317" y="-4856676"/>
            <a:ext cx="183141" cy="7369175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0750574" y="2942174"/>
            <a:ext cx="2129469" cy="5046614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45F1CDC1-3D1A-777C-84D4-F537DFB4E7D0}"/>
              </a:ext>
            </a:extLst>
          </p:cNvPr>
          <p:cNvSpPr txBox="1"/>
          <p:nvPr/>
        </p:nvSpPr>
        <p:spPr>
          <a:xfrm>
            <a:off x="188519" y="5184771"/>
            <a:ext cx="4655577" cy="654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22"/>
              </a:lnSpc>
            </a:pPr>
            <a:r>
              <a:rPr lang="en-US" sz="4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8D5FB85-73D6-4494-F0FE-2D539D1BA8BE}"/>
              </a:ext>
            </a:extLst>
          </p:cNvPr>
          <p:cNvGrpSpPr/>
          <p:nvPr/>
        </p:nvGrpSpPr>
        <p:grpSpPr>
          <a:xfrm>
            <a:off x="7785990" y="1567146"/>
            <a:ext cx="4187244" cy="3723710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E76FC5B-2828-0669-4BC2-7EBE989244A7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3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 sz="1200"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DE74290D-058F-55EF-6B11-FFCFF539B06E}"/>
              </a:ext>
            </a:extLst>
          </p:cNvPr>
          <p:cNvGrpSpPr/>
          <p:nvPr/>
        </p:nvGrpSpPr>
        <p:grpSpPr>
          <a:xfrm>
            <a:off x="304682" y="316916"/>
            <a:ext cx="662462" cy="625546"/>
            <a:chOff x="0" y="0"/>
            <a:chExt cx="812800" cy="8128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CA83BDF-F8B9-2BEC-C8D8-D6F0B69612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VN" sz="1200" dirty="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35CCC38-B455-F43F-976D-FAE20C68614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680"/>
                </a:lnSpc>
              </a:pPr>
              <a:r>
                <a:rPr lang="en-US" sz="2666" b="1" dirty="0">
                  <a:solidFill>
                    <a:srgbClr val="FFFFFF"/>
                  </a:solidFill>
                  <a:latin typeface="SVN-Gilroy XBold" pitchFamily="2" charset="77"/>
                </a:rPr>
                <a:t>4</a:t>
              </a:r>
            </a:p>
          </p:txBody>
        </p:sp>
      </p:grpSp>
      <p:sp>
        <p:nvSpPr>
          <p:cNvPr id="18" name="Google Shape;152;p25">
            <a:extLst>
              <a:ext uri="{FF2B5EF4-FFF2-40B4-BE49-F238E27FC236}">
                <a16:creationId xmlns:a16="http://schemas.microsoft.com/office/drawing/2014/main" id="{B4435876-9A3C-1282-B6D2-539DA11F6FAE}"/>
              </a:ext>
            </a:extLst>
          </p:cNvPr>
          <p:cNvSpPr/>
          <p:nvPr/>
        </p:nvSpPr>
        <p:spPr>
          <a:xfrm>
            <a:off x="791478" y="2261236"/>
            <a:ext cx="6777203" cy="5495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19" name="Google Shape;154;p25">
            <a:extLst>
              <a:ext uri="{FF2B5EF4-FFF2-40B4-BE49-F238E27FC236}">
                <a16:creationId xmlns:a16="http://schemas.microsoft.com/office/drawing/2014/main" id="{C72486F9-DB46-69EA-C469-02BFB121C5E4}"/>
              </a:ext>
            </a:extLst>
          </p:cNvPr>
          <p:cNvSpPr txBox="1">
            <a:spLocks/>
          </p:cNvSpPr>
          <p:nvPr/>
        </p:nvSpPr>
        <p:spPr>
          <a:xfrm>
            <a:off x="1021397" y="2261746"/>
            <a:ext cx="6474288" cy="455615"/>
          </a:xfrm>
          <a:prstGeom prst="rect">
            <a:avLst/>
          </a:prstGeom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SVN-Gilroy" panose="00000500000000000000" pitchFamily="50" charset="0"/>
              </a:rPr>
              <a:t>A. I just glanced at it </a:t>
            </a:r>
          </a:p>
        </p:txBody>
      </p:sp>
      <p:sp>
        <p:nvSpPr>
          <p:cNvPr id="20" name="Google Shape;154;p25">
            <a:extLst>
              <a:ext uri="{FF2B5EF4-FFF2-40B4-BE49-F238E27FC236}">
                <a16:creationId xmlns:a16="http://schemas.microsoft.com/office/drawing/2014/main" id="{8355B491-B09B-1469-4EBB-EB8F782CE051}"/>
              </a:ext>
            </a:extLst>
          </p:cNvPr>
          <p:cNvSpPr txBox="1">
            <a:spLocks/>
          </p:cNvSpPr>
          <p:nvPr/>
        </p:nvSpPr>
        <p:spPr>
          <a:xfrm>
            <a:off x="1021398" y="3184974"/>
            <a:ext cx="6901955" cy="35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2800" dirty="0">
                <a:latin typeface="SVN-Gilroy" pitchFamily="2" charset="77"/>
              </a:rPr>
              <a:t>B. I have to report to work on Monday.</a:t>
            </a:r>
            <a:endParaRPr lang="en-US" sz="28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21" name="Google Shape;152;p25">
            <a:extLst>
              <a:ext uri="{FF2B5EF4-FFF2-40B4-BE49-F238E27FC236}">
                <a16:creationId xmlns:a16="http://schemas.microsoft.com/office/drawing/2014/main" id="{2B78CF67-EE12-E63C-77FB-161E5C98A451}"/>
              </a:ext>
            </a:extLst>
          </p:cNvPr>
          <p:cNvSpPr/>
          <p:nvPr/>
        </p:nvSpPr>
        <p:spPr>
          <a:xfrm>
            <a:off x="791476" y="3177564"/>
            <a:ext cx="6777204" cy="54950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C9D6E149-1A34-4896-CED5-0C2BD35E9EBB}"/>
              </a:ext>
            </a:extLst>
          </p:cNvPr>
          <p:cNvSpPr/>
          <p:nvPr/>
        </p:nvSpPr>
        <p:spPr>
          <a:xfrm>
            <a:off x="782629" y="972854"/>
            <a:ext cx="7282585" cy="81710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SVN-Gilroy" pitchFamily="2" charset="77"/>
              </a:rPr>
              <a:t>You read the final report, didn’t you?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58F15-150C-DC10-D2AC-69A4BA0BA070}"/>
              </a:ext>
            </a:extLst>
          </p:cNvPr>
          <p:cNvSpPr txBox="1"/>
          <p:nvPr/>
        </p:nvSpPr>
        <p:spPr>
          <a:xfrm>
            <a:off x="411693" y="3733800"/>
            <a:ext cx="6785955" cy="25439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VN" sz="2600" b="1" dirty="0">
                <a:solidFill>
                  <a:srgbClr val="0037F4"/>
                </a:solidFill>
                <a:latin typeface="SVN-Gilroy XBold" pitchFamily="2" charset="77"/>
              </a:rPr>
              <a:t>Lưu ý:</a:t>
            </a:r>
          </a:p>
          <a:p>
            <a:pPr marL="285764" indent="-285764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2600" dirty="0">
                <a:latin typeface="SVN-Gilroy" pitchFamily="2" charset="77"/>
              </a:rPr>
              <a:t>Ở câu hỏi: Lắng nghe cụm từ quan trọng ở đầu hoặc giữa câu.</a:t>
            </a:r>
            <a:endParaRPr lang="en-US" sz="2600" dirty="0">
              <a:latin typeface="SVN-Gilroy" pitchFamily="2" charset="77"/>
            </a:endParaRPr>
          </a:p>
          <a:p>
            <a:pPr marL="285764" indent="-285764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2600" dirty="0">
                <a:latin typeface="SVN-Gilroy" pitchFamily="2" charset="77"/>
              </a:rPr>
              <a:t>Ở đáp án đúng: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Dựa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vào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cụm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từ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quan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trọng</a:t>
            </a:r>
            <a:r>
              <a:rPr lang="en-US" sz="2600" dirty="0">
                <a:latin typeface="SVN-Gilroy" pitchFamily="2" charset="77"/>
              </a:rPr>
              <a:t> ở </a:t>
            </a:r>
            <a:r>
              <a:rPr lang="en-US" sz="2600" dirty="0" err="1">
                <a:latin typeface="SVN-Gilroy" pitchFamily="2" charset="77"/>
              </a:rPr>
              <a:t>câu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hỏi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để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trả</a:t>
            </a:r>
            <a:r>
              <a:rPr lang="en-US" sz="2600" dirty="0">
                <a:latin typeface="SVN-Gilroy" pitchFamily="2" charset="77"/>
              </a:rPr>
              <a:t> </a:t>
            </a:r>
            <a:r>
              <a:rPr lang="en-US" sz="2600" dirty="0" err="1">
                <a:latin typeface="SVN-Gilroy" pitchFamily="2" charset="77"/>
              </a:rPr>
              <a:t>lời</a:t>
            </a:r>
            <a:r>
              <a:rPr lang="en-US" sz="2600" dirty="0">
                <a:latin typeface="SVN-Gilroy" pitchFamily="2" charset="77"/>
              </a:rPr>
              <a:t>.</a:t>
            </a:r>
            <a:endParaRPr lang="en-VN" sz="2600" dirty="0">
              <a:latin typeface="SVN-Gilroy" pitchFamily="2" charset="77"/>
            </a:endParaRP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4D637064-7ED5-CAF7-798D-2CABDF0FEAFC}"/>
              </a:ext>
            </a:extLst>
          </p:cNvPr>
          <p:cNvSpPr/>
          <p:nvPr/>
        </p:nvSpPr>
        <p:spPr>
          <a:xfrm>
            <a:off x="782725" y="1030761"/>
            <a:ext cx="6785955" cy="81710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SVN-Gilroy" pitchFamily="2" charset="77"/>
              </a:rPr>
              <a:t>You </a:t>
            </a:r>
            <a:r>
              <a:rPr lang="en-US" sz="2800" b="1" dirty="0">
                <a:solidFill>
                  <a:srgbClr val="0037F4"/>
                </a:solidFill>
                <a:latin typeface="SVN-Gilroy" pitchFamily="2" charset="77"/>
              </a:rPr>
              <a:t>read the final report, </a:t>
            </a:r>
            <a:r>
              <a:rPr lang="en-US" sz="2800" b="1" dirty="0">
                <a:solidFill>
                  <a:schemeClr val="tx1"/>
                </a:solidFill>
                <a:latin typeface="SVN-Gilroy" pitchFamily="2" charset="77"/>
              </a:rPr>
              <a:t>didn’t you?</a:t>
            </a:r>
          </a:p>
        </p:txBody>
      </p:sp>
      <p:sp>
        <p:nvSpPr>
          <p:cNvPr id="11" name="Google Shape;152;p25">
            <a:extLst>
              <a:ext uri="{FF2B5EF4-FFF2-40B4-BE49-F238E27FC236}">
                <a16:creationId xmlns:a16="http://schemas.microsoft.com/office/drawing/2014/main" id="{6C34529E-3578-4126-6DAA-49826B4E1985}"/>
              </a:ext>
            </a:extLst>
          </p:cNvPr>
          <p:cNvSpPr/>
          <p:nvPr/>
        </p:nvSpPr>
        <p:spPr>
          <a:xfrm>
            <a:off x="783534" y="2260709"/>
            <a:ext cx="6777204" cy="549507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>
              <a:latin typeface="SVN-Gilroy" panose="00000500000000000000" pitchFamily="50" charset="0"/>
            </a:endParaRPr>
          </a:p>
        </p:txBody>
      </p:sp>
      <p:sp>
        <p:nvSpPr>
          <p:cNvPr id="25" name="Google Shape;154;p25">
            <a:extLst>
              <a:ext uri="{FF2B5EF4-FFF2-40B4-BE49-F238E27FC236}">
                <a16:creationId xmlns:a16="http://schemas.microsoft.com/office/drawing/2014/main" id="{61687400-5F08-A2E8-AEF5-DF48152A866B}"/>
              </a:ext>
            </a:extLst>
          </p:cNvPr>
          <p:cNvSpPr txBox="1">
            <a:spLocks/>
          </p:cNvSpPr>
          <p:nvPr/>
        </p:nvSpPr>
        <p:spPr>
          <a:xfrm>
            <a:off x="1013455" y="2261219"/>
            <a:ext cx="6618609" cy="455615"/>
          </a:xfrm>
          <a:prstGeom prst="rect">
            <a:avLst/>
          </a:prstGeom>
          <a:noFill/>
        </p:spPr>
        <p:txBody>
          <a:bodyPr spcFirstLastPara="1" wrap="square" lIns="60950" tIns="60950" rIns="60950" bIns="609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latin typeface="SVN-Gilroy" panose="00000500000000000000" pitchFamily="50" charset="0"/>
              </a:rPr>
              <a:t>A. </a:t>
            </a:r>
            <a:r>
              <a:rPr lang="en-US" sz="2800" u="sng" dirty="0">
                <a:latin typeface="SVN-Gilroy" panose="00000500000000000000" pitchFamily="50" charset="0"/>
              </a:rPr>
              <a:t>I just glanced at it. </a:t>
            </a:r>
          </a:p>
        </p:txBody>
      </p:sp>
      <p:grpSp>
        <p:nvGrpSpPr>
          <p:cNvPr id="8" name="Group 8"/>
          <p:cNvGrpSpPr/>
          <p:nvPr/>
        </p:nvGrpSpPr>
        <p:grpSpPr>
          <a:xfrm rot="1818284">
            <a:off x="6356271" y="3546410"/>
            <a:ext cx="183141" cy="7369175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2" name="Group 2"/>
          <p:cNvGrpSpPr/>
          <p:nvPr/>
        </p:nvGrpSpPr>
        <p:grpSpPr>
          <a:xfrm rot="1818284">
            <a:off x="8846780" y="-1491052"/>
            <a:ext cx="2361395" cy="10587968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2258283876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/>
      <p:bldP spid="24" grpId="0" animBg="1"/>
      <p:bldP spid="23" grpId="0" animBg="1"/>
      <p:bldP spid="11" grpId="0" animBg="1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2509</Words>
  <Application>Microsoft Office PowerPoint</Application>
  <PresentationFormat>Widescreen</PresentationFormat>
  <Paragraphs>375</Paragraphs>
  <Slides>60</Slides>
  <Notes>14</Notes>
  <HiddenSlides>0</HiddenSlides>
  <MMClips>29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1" baseType="lpstr">
      <vt:lpstr>Arial</vt:lpstr>
      <vt:lpstr>Calibri</vt:lpstr>
      <vt:lpstr>Calibri Light</vt:lpstr>
      <vt:lpstr>Segoe UI</vt:lpstr>
      <vt:lpstr>Segoe UI Black</vt:lpstr>
      <vt:lpstr>SVN-Gilroy</vt:lpstr>
      <vt:lpstr>SVN-Gilroy Heavy</vt:lpstr>
      <vt:lpstr>SVN-Gilroy Medium</vt:lpstr>
      <vt:lpstr>SVN-Gilroy SemiBold</vt:lpstr>
      <vt:lpstr>SVN-Gilroy XBold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vu linh</dc:creator>
  <cp:lastModifiedBy>vu linh</cp:lastModifiedBy>
  <cp:revision>5</cp:revision>
  <dcterms:created xsi:type="dcterms:W3CDTF">2025-03-22T11:47:37Z</dcterms:created>
  <dcterms:modified xsi:type="dcterms:W3CDTF">2025-03-25T04:27:56Z</dcterms:modified>
</cp:coreProperties>
</file>